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handoutMasterIdLst>
    <p:handoutMasterId r:id="rId17"/>
  </p:handoutMasterIdLst>
  <p:sldIdLst>
    <p:sldId id="692" r:id="rId2"/>
    <p:sldId id="808" r:id="rId3"/>
    <p:sldId id="818" r:id="rId4"/>
    <p:sldId id="806" r:id="rId5"/>
    <p:sldId id="810" r:id="rId6"/>
    <p:sldId id="811" r:id="rId7"/>
    <p:sldId id="812" r:id="rId8"/>
    <p:sldId id="813" r:id="rId9"/>
    <p:sldId id="814" r:id="rId10"/>
    <p:sldId id="809" r:id="rId11"/>
    <p:sldId id="805" r:id="rId12"/>
    <p:sldId id="815" r:id="rId13"/>
    <p:sldId id="816" r:id="rId14"/>
    <p:sldId id="817"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46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818" autoAdjust="0"/>
    <p:restoredTop sz="95062" autoAdjust="0"/>
  </p:normalViewPr>
  <p:slideViewPr>
    <p:cSldViewPr snapToObjects="1">
      <p:cViewPr varScale="1">
        <p:scale>
          <a:sx n="106" d="100"/>
          <a:sy n="106" d="100"/>
        </p:scale>
        <p:origin x="312" y="1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6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23EA048-E87D-0E4E-B369-0A21099E15F1}" type="datetimeFigureOut">
              <a:rPr lang="en-US" smtClean="0"/>
              <a:t>11/29/18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81888E6-5169-A944-A822-AA19C7F23255}" type="slidenum">
              <a:rPr lang="en-US" smtClean="0"/>
              <a:t>‹#›</a:t>
            </a:fld>
            <a:endParaRPr lang="en-US"/>
          </a:p>
        </p:txBody>
      </p:sp>
    </p:spTree>
    <p:extLst>
      <p:ext uri="{BB962C8B-B14F-4D97-AF65-F5344CB8AC3E}">
        <p14:creationId xmlns:p14="http://schemas.microsoft.com/office/powerpoint/2010/main" val="1337928830"/>
      </p:ext>
    </p:extLst>
  </p:cSld>
  <p:clrMap bg1="lt1" tx1="dk1" bg2="lt2" tx2="dk2" accent1="accent1" accent2="accent2" accent3="accent3" accent4="accent4" accent5="accent5" accent6="accent6" hlink="hlink" folHlink="folHlink"/>
  <p:hf hdr="0" ftr="0" dt="0"/>
</p:handoutMaster>
</file>

<file path=ppt/media/image1.png>
</file>

<file path=ppt/media/image14.tiff>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412B4A-666D-7F49-B256-E2E4FB443B75}" type="datetimeFigureOut">
              <a:rPr lang="en-US" smtClean="0"/>
              <a:pPr/>
              <a:t>11/29/18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DD200D0-E772-484E-83FF-C4E20F9EF71C}" type="slidenum">
              <a:rPr lang="en-US" smtClean="0"/>
              <a:pPr/>
              <a:t>‹#›</a:t>
            </a:fld>
            <a:endParaRPr lang="en-US"/>
          </a:p>
        </p:txBody>
      </p:sp>
    </p:spTree>
    <p:extLst>
      <p:ext uri="{BB962C8B-B14F-4D97-AF65-F5344CB8AC3E}">
        <p14:creationId xmlns:p14="http://schemas.microsoft.com/office/powerpoint/2010/main" val="21060321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5DD200D0-E772-484E-83FF-C4E20F9EF71C}" type="slidenum">
              <a:rPr lang="en-US" smtClean="0"/>
              <a:pPr/>
              <a:t>1</a:t>
            </a:fld>
            <a:endParaRPr lang="en-US"/>
          </a:p>
        </p:txBody>
      </p:sp>
    </p:spTree>
    <p:extLst>
      <p:ext uri="{BB962C8B-B14F-4D97-AF65-F5344CB8AC3E}">
        <p14:creationId xmlns:p14="http://schemas.microsoft.com/office/powerpoint/2010/main" val="5889170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10" name="Picture 2" descr="mage result for uiuc 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16253" y="5410200"/>
            <a:ext cx="883893" cy="1278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3251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4DFD045-BD91-3644-9932-3D51B0355693}" type="datetime1">
              <a:rPr lang="en-US" smtClean="0"/>
              <a:t>11/29/18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3278313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05C2842E-616E-C24E-A840-54B38F3D75DE}" type="datetime1">
              <a:rPr lang="en-US" smtClean="0"/>
              <a:t>11/29/18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101126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2" descr="mage result for uiuc 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686800" y="6324964"/>
            <a:ext cx="274293" cy="396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6561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2C6FDE-5DFB-F44C-82DA-8FDF1FA806D4}" type="datetime1">
              <a:rPr lang="en-US" smtClean="0"/>
              <a:t>11/29/18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96460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F9C2568-EF8E-D540-8604-3421E7A740FD}" type="datetime1">
              <a:rPr lang="en-US" smtClean="0"/>
              <a:t>11/29/18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496706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6F25205A-BA5E-EB41-BC56-713F424C3C92}" type="datetime1">
              <a:rPr lang="en-US" smtClean="0"/>
              <a:t>11/29/18</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3811103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231E1900-FB1B-7745-9974-13444959C486}" type="datetime1">
              <a:rPr lang="en-US" smtClean="0"/>
              <a:t>11/29/18</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3976461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1302F334-026A-7149-AA30-5BB33658A6F6}" type="datetime1">
              <a:rPr lang="en-US" smtClean="0"/>
              <a:t>11/29/18</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2074075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A7E96672-3045-1D47-95CB-B498F2121498}" type="datetime1">
              <a:rPr lang="en-US" smtClean="0"/>
              <a:t>11/29/18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3884348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098F7-61D0-C140-9CB2-563FB09B4A77}" type="datetime1">
              <a:rPr lang="en-US" smtClean="0"/>
              <a:t>11/29/18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54308676-FCD6-954D-BEC1-FE0C01F4C547}" type="slidenum">
              <a:rPr lang="en-US" smtClean="0"/>
              <a:pPr/>
              <a:t>‹#›</a:t>
            </a:fld>
            <a:endParaRPr lang="en-US"/>
          </a:p>
        </p:txBody>
      </p:sp>
    </p:spTree>
    <p:extLst>
      <p:ext uri="{BB962C8B-B14F-4D97-AF65-F5344CB8AC3E}">
        <p14:creationId xmlns:p14="http://schemas.microsoft.com/office/powerpoint/2010/main" val="998421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82819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2.emf"/><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pecanstreet.org/category/datapor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5.emf"/><Relationship Id="rId2" Type="http://schemas.openxmlformats.org/officeDocument/2006/relationships/image" Target="../media/image11.emf"/><Relationship Id="rId1" Type="http://schemas.openxmlformats.org/officeDocument/2006/relationships/slideLayout" Target="../slideLayouts/slideLayout2.xml"/><Relationship Id="rId6" Type="http://schemas.openxmlformats.org/officeDocument/2006/relationships/image" Target="../media/image14.tiff"/><Relationship Id="rId5" Type="http://schemas.openxmlformats.org/officeDocument/2006/relationships/image" Target="../media/image3.emf"/><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574" y="1702351"/>
            <a:ext cx="7580026" cy="1802849"/>
          </a:xfrm>
        </p:spPr>
        <p:txBody>
          <a:bodyPr>
            <a:noAutofit/>
          </a:bodyPr>
          <a:lstStyle/>
          <a:p>
            <a:pPr algn="l"/>
            <a:r>
              <a:rPr lang="en-US" sz="4000" b="1" dirty="0"/>
              <a:t>Class 3.3:</a:t>
            </a:r>
            <a:r>
              <a:rPr lang="en-US" sz="4000" dirty="0"/>
              <a:t> Virtual bidding strategy in wholesale electricity markets</a:t>
            </a:r>
            <a:endParaRPr lang="en-US" sz="3200" dirty="0"/>
          </a:p>
        </p:txBody>
      </p:sp>
      <p:sp>
        <p:nvSpPr>
          <p:cNvPr id="7" name="Subtitle 2">
            <a:extLst>
              <a:ext uri="{FF2B5EF4-FFF2-40B4-BE49-F238E27FC236}">
                <a16:creationId xmlns:a16="http://schemas.microsoft.com/office/drawing/2014/main" id="{DA1E4EDB-E8D8-424B-B599-42B40B753D0E}"/>
              </a:ext>
            </a:extLst>
          </p:cNvPr>
          <p:cNvSpPr>
            <a:spLocks noGrp="1"/>
          </p:cNvSpPr>
          <p:nvPr>
            <p:ph type="subTitle" idx="1"/>
          </p:nvPr>
        </p:nvSpPr>
        <p:spPr>
          <a:xfrm>
            <a:off x="268574" y="3505200"/>
            <a:ext cx="6208426" cy="2209803"/>
          </a:xfrm>
        </p:spPr>
        <p:txBody>
          <a:bodyPr>
            <a:normAutofit fontScale="92500" lnSpcReduction="20000"/>
          </a:bodyPr>
          <a:lstStyle/>
          <a:p>
            <a:pPr algn="l"/>
            <a:r>
              <a:rPr lang="en-US" sz="2400" b="1" dirty="0">
                <a:solidFill>
                  <a:schemeClr val="tx1"/>
                </a:solidFill>
              </a:rPr>
              <a:t>S. Bose</a:t>
            </a:r>
          </a:p>
          <a:p>
            <a:pPr algn="l"/>
            <a:r>
              <a:rPr lang="en-US" sz="2200" dirty="0">
                <a:solidFill>
                  <a:schemeClr val="tx1"/>
                </a:solidFill>
              </a:rPr>
              <a:t>Electrical and Computer Engineering</a:t>
            </a:r>
          </a:p>
          <a:p>
            <a:pPr algn="l"/>
            <a:r>
              <a:rPr lang="en-US" sz="2200" dirty="0">
                <a:solidFill>
                  <a:schemeClr val="tx1"/>
                </a:solidFill>
              </a:rPr>
              <a:t>University of Illinois at Urbana Champaign</a:t>
            </a:r>
          </a:p>
          <a:p>
            <a:pPr algn="l"/>
            <a:endParaRPr lang="en-US" sz="2200" dirty="0"/>
          </a:p>
          <a:p>
            <a:pPr algn="l"/>
            <a:r>
              <a:rPr lang="en-US" sz="2200" dirty="0">
                <a:solidFill>
                  <a:schemeClr val="tx1"/>
                </a:solidFill>
              </a:rPr>
              <a:t>ECE 398 BD: Making sense of big data.</a:t>
            </a:r>
          </a:p>
          <a:p>
            <a:pPr algn="l"/>
            <a:endParaRPr lang="en-US" sz="2200" dirty="0">
              <a:solidFill>
                <a:schemeClr val="tx1"/>
              </a:solidFill>
            </a:endParaRPr>
          </a:p>
          <a:p>
            <a:pPr algn="l"/>
            <a:r>
              <a:rPr lang="en-US" sz="2200" dirty="0">
                <a:solidFill>
                  <a:schemeClr val="tx1"/>
                </a:solidFill>
              </a:rPr>
              <a:t>Fall 2018.</a:t>
            </a:r>
          </a:p>
        </p:txBody>
      </p:sp>
    </p:spTree>
    <p:extLst>
      <p:ext uri="{BB962C8B-B14F-4D97-AF65-F5344CB8AC3E}">
        <p14:creationId xmlns:p14="http://schemas.microsoft.com/office/powerpoint/2010/main" val="1624287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B7179-DEFE-5C46-AC8E-40DF168D62D4}"/>
              </a:ext>
            </a:extLst>
          </p:cNvPr>
          <p:cNvSpPr>
            <a:spLocks noGrp="1"/>
          </p:cNvSpPr>
          <p:nvPr>
            <p:ph type="title"/>
          </p:nvPr>
        </p:nvSpPr>
        <p:spPr/>
        <p:txBody>
          <a:bodyPr>
            <a:normAutofit fontScale="90000"/>
          </a:bodyPr>
          <a:lstStyle/>
          <a:p>
            <a:r>
              <a:rPr lang="en-US" dirty="0"/>
              <a:t>How do we pick the zones and hours?</a:t>
            </a:r>
          </a:p>
        </p:txBody>
      </p:sp>
      <p:sp>
        <p:nvSpPr>
          <p:cNvPr id="3" name="Content Placeholder 2">
            <a:extLst>
              <a:ext uri="{FF2B5EF4-FFF2-40B4-BE49-F238E27FC236}">
                <a16:creationId xmlns:a16="http://schemas.microsoft.com/office/drawing/2014/main" id="{2963401A-83D9-0E45-8158-4A031E12FCFD}"/>
              </a:ext>
            </a:extLst>
          </p:cNvPr>
          <p:cNvSpPr>
            <a:spLocks noGrp="1"/>
          </p:cNvSpPr>
          <p:nvPr>
            <p:ph idx="1"/>
          </p:nvPr>
        </p:nvSpPr>
        <p:spPr>
          <a:xfrm>
            <a:off x="457200" y="1600200"/>
            <a:ext cx="8382000" cy="4953000"/>
          </a:xfrm>
        </p:spPr>
        <p:txBody>
          <a:bodyPr>
            <a:normAutofit lnSpcReduction="10000"/>
          </a:bodyPr>
          <a:lstStyle/>
          <a:p>
            <a:r>
              <a:rPr lang="en-US" dirty="0"/>
              <a:t>For each zone-hour pair, predict whether a DEC bid will be in the money or out of money, i.e., predict the sign of                                            . </a:t>
            </a:r>
          </a:p>
          <a:p>
            <a:r>
              <a:rPr lang="en-US" dirty="0"/>
              <a:t>What would provide useful information about this price spread (price difference)?</a:t>
            </a:r>
          </a:p>
          <a:p>
            <a:pPr lvl="1"/>
            <a:r>
              <a:rPr lang="en-US" dirty="0"/>
              <a:t>Prices in DA and RT markets across zones and hours in the past few days.</a:t>
            </a:r>
          </a:p>
          <a:p>
            <a:pPr lvl="1"/>
            <a:r>
              <a:rPr lang="en-US" dirty="0"/>
              <a:t>Load conditions in the past few days across zones and hours.</a:t>
            </a:r>
          </a:p>
          <a:p>
            <a:r>
              <a:rPr lang="en-US" dirty="0"/>
              <a:t>Train a classifier!</a:t>
            </a:r>
          </a:p>
        </p:txBody>
      </p:sp>
      <p:pic>
        <p:nvPicPr>
          <p:cNvPr id="5" name="Picture 4">
            <a:extLst>
              <a:ext uri="{FF2B5EF4-FFF2-40B4-BE49-F238E27FC236}">
                <a16:creationId xmlns:a16="http://schemas.microsoft.com/office/drawing/2014/main" id="{B04AC7A7-716D-054A-A85B-E18B5295AE48}"/>
              </a:ext>
            </a:extLst>
          </p:cNvPr>
          <p:cNvPicPr>
            <a:picLocks noChangeAspect="1"/>
          </p:cNvPicPr>
          <p:nvPr/>
        </p:nvPicPr>
        <p:blipFill>
          <a:blip r:embed="rId2"/>
          <a:stretch>
            <a:fillRect/>
          </a:stretch>
        </p:blipFill>
        <p:spPr>
          <a:xfrm>
            <a:off x="3962400" y="2590800"/>
            <a:ext cx="4953000" cy="398615"/>
          </a:xfrm>
          <a:prstGeom prst="rect">
            <a:avLst/>
          </a:prstGeom>
        </p:spPr>
      </p:pic>
    </p:spTree>
    <p:extLst>
      <p:ext uri="{BB962C8B-B14F-4D97-AF65-F5344CB8AC3E}">
        <p14:creationId xmlns:p14="http://schemas.microsoft.com/office/powerpoint/2010/main" val="1329931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0E145-F346-EF44-B5B3-DC7F6D89007E}"/>
              </a:ext>
            </a:extLst>
          </p:cNvPr>
          <p:cNvSpPr>
            <a:spLocks noGrp="1"/>
          </p:cNvSpPr>
          <p:nvPr>
            <p:ph type="title"/>
          </p:nvPr>
        </p:nvSpPr>
        <p:spPr/>
        <p:txBody>
          <a:bodyPr/>
          <a:lstStyle/>
          <a:p>
            <a:r>
              <a:rPr lang="en-US" dirty="0"/>
              <a:t>What kind of classifiers?</a:t>
            </a:r>
          </a:p>
        </p:txBody>
      </p:sp>
      <p:sp>
        <p:nvSpPr>
          <p:cNvPr id="3" name="Content Placeholder 2">
            <a:extLst>
              <a:ext uri="{FF2B5EF4-FFF2-40B4-BE49-F238E27FC236}">
                <a16:creationId xmlns:a16="http://schemas.microsoft.com/office/drawing/2014/main" id="{5BEB4915-3FA2-2B46-92E0-9449B3CF3A06}"/>
              </a:ext>
            </a:extLst>
          </p:cNvPr>
          <p:cNvSpPr>
            <a:spLocks noGrp="1"/>
          </p:cNvSpPr>
          <p:nvPr>
            <p:ph idx="1"/>
          </p:nvPr>
        </p:nvSpPr>
        <p:spPr>
          <a:xfrm>
            <a:off x="457200" y="1600200"/>
            <a:ext cx="8077200" cy="4525963"/>
          </a:xfrm>
        </p:spPr>
        <p:txBody>
          <a:bodyPr>
            <a:normAutofit fontScale="92500" lnSpcReduction="10000"/>
          </a:bodyPr>
          <a:lstStyle/>
          <a:p>
            <a:r>
              <a:rPr lang="en-US" dirty="0"/>
              <a:t>Let’s be practitioners for a bit. </a:t>
            </a:r>
          </a:p>
          <a:p>
            <a:r>
              <a:rPr lang="en-US" dirty="0" err="1"/>
              <a:t>MLPClassifier</a:t>
            </a:r>
            <a:r>
              <a:rPr lang="en-US" dirty="0"/>
              <a:t>, SVM, etc. You can use any classifier you like, or a combination of multiple ones. </a:t>
            </a:r>
          </a:p>
          <a:p>
            <a:r>
              <a:rPr lang="en-US" dirty="0">
                <a:solidFill>
                  <a:schemeClr val="accent2">
                    <a:lumMod val="75000"/>
                  </a:schemeClr>
                </a:solidFill>
              </a:rPr>
              <a:t>Detour:</a:t>
            </a:r>
            <a:r>
              <a:rPr lang="en-US" dirty="0"/>
              <a:t> Multiclass v/s multilabel classification. </a:t>
            </a:r>
          </a:p>
          <a:p>
            <a:r>
              <a:rPr lang="en-US" dirty="0"/>
              <a:t>Training accuracy may be high, but testing accuracy can be quite poor. Real market price differences can be difficult to predict because systematic biases in price movements should be rare for a relatively competitive market.</a:t>
            </a:r>
          </a:p>
        </p:txBody>
      </p:sp>
    </p:spTree>
    <p:extLst>
      <p:ext uri="{BB962C8B-B14F-4D97-AF65-F5344CB8AC3E}">
        <p14:creationId xmlns:p14="http://schemas.microsoft.com/office/powerpoint/2010/main" val="63936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1000" y="362582"/>
            <a:ext cx="4267200" cy="1143000"/>
          </a:xfrm>
        </p:spPr>
        <p:txBody>
          <a:bodyPr>
            <a:normAutofit fontScale="90000"/>
          </a:bodyPr>
          <a:lstStyle/>
          <a:p>
            <a:pPr algn="l"/>
            <a:r>
              <a:rPr lang="en-US" dirty="0"/>
              <a:t>Using the outputs of the classifier</a:t>
            </a:r>
          </a:p>
        </p:txBody>
      </p:sp>
      <p:pic>
        <p:nvPicPr>
          <p:cNvPr id="4" name="Picture 3"/>
          <p:cNvPicPr>
            <a:picLocks noChangeAspect="1"/>
          </p:cNvPicPr>
          <p:nvPr/>
        </p:nvPicPr>
        <p:blipFill rotWithShape="1">
          <a:blip r:embed="rId2"/>
          <a:srcRect r="6885"/>
          <a:stretch/>
        </p:blipFill>
        <p:spPr>
          <a:xfrm>
            <a:off x="0" y="152401"/>
            <a:ext cx="4114800" cy="3193576"/>
          </a:xfrm>
          <a:prstGeom prst="rect">
            <a:avLst/>
          </a:prstGeom>
        </p:spPr>
      </p:pic>
      <p:sp>
        <p:nvSpPr>
          <p:cNvPr id="5" name="TextBox 4"/>
          <p:cNvSpPr txBox="1"/>
          <p:nvPr/>
        </p:nvSpPr>
        <p:spPr>
          <a:xfrm>
            <a:off x="4191000" y="1630740"/>
            <a:ext cx="4419600" cy="1569660"/>
          </a:xfrm>
          <a:prstGeom prst="rect">
            <a:avLst/>
          </a:prstGeom>
          <a:noFill/>
        </p:spPr>
        <p:txBody>
          <a:bodyPr wrap="square" rtlCol="0">
            <a:spAutoFit/>
          </a:bodyPr>
          <a:lstStyle/>
          <a:p>
            <a:r>
              <a:rPr lang="en-US" sz="2400" dirty="0"/>
              <a:t>Among these 264 zone-hour pairs, the classifier will predict the signs of some price differences to be positive. Call them</a:t>
            </a:r>
          </a:p>
        </p:txBody>
      </p:sp>
      <p:sp>
        <p:nvSpPr>
          <p:cNvPr id="6" name="TextBox 5"/>
          <p:cNvSpPr txBox="1"/>
          <p:nvPr/>
        </p:nvSpPr>
        <p:spPr>
          <a:xfrm>
            <a:off x="114300" y="3344669"/>
            <a:ext cx="8610600" cy="2246769"/>
          </a:xfrm>
          <a:prstGeom prst="rect">
            <a:avLst/>
          </a:prstGeom>
          <a:noFill/>
        </p:spPr>
        <p:txBody>
          <a:bodyPr wrap="square" rtlCol="0">
            <a:spAutoFit/>
          </a:bodyPr>
          <a:lstStyle/>
          <a:p>
            <a:pPr marL="342900" indent="-342900">
              <a:buFont typeface="Arial" charset="0"/>
              <a:buChar char="•"/>
            </a:pPr>
            <a:r>
              <a:rPr lang="en-US" sz="2800" dirty="0"/>
              <a:t>Compute the historical average return                         from each zone, hour.</a:t>
            </a:r>
          </a:p>
          <a:p>
            <a:pPr marL="342900" indent="-342900">
              <a:buFont typeface="Arial" charset="0"/>
              <a:buChar char="•"/>
            </a:pPr>
            <a:endParaRPr lang="en-US" sz="2800" dirty="0"/>
          </a:p>
          <a:p>
            <a:pPr marL="342900" indent="-342900">
              <a:buFont typeface="Arial" charset="0"/>
              <a:buChar char="•"/>
            </a:pPr>
            <a:r>
              <a:rPr lang="en-US" sz="2800" dirty="0"/>
              <a:t>Choose a DEC bid among                          probabilistically, where the probability of choosing        is given by </a:t>
            </a:r>
          </a:p>
        </p:txBody>
      </p:sp>
      <p:sp>
        <p:nvSpPr>
          <p:cNvPr id="8" name="TextBox 7"/>
          <p:cNvSpPr txBox="1"/>
          <p:nvPr/>
        </p:nvSpPr>
        <p:spPr>
          <a:xfrm>
            <a:off x="5105400" y="6336268"/>
            <a:ext cx="2743200" cy="369332"/>
          </a:xfrm>
          <a:prstGeom prst="rect">
            <a:avLst/>
          </a:prstGeom>
          <a:noFill/>
        </p:spPr>
        <p:txBody>
          <a:bodyPr wrap="square" rtlCol="0">
            <a:spAutoFit/>
          </a:bodyPr>
          <a:lstStyle/>
          <a:p>
            <a:r>
              <a:rPr lang="en-US" i="1" dirty="0">
                <a:solidFill>
                  <a:schemeClr val="accent2"/>
                </a:solidFill>
              </a:rPr>
              <a:t>Why probabilistic choice? </a:t>
            </a:r>
          </a:p>
        </p:txBody>
      </p:sp>
      <p:pic>
        <p:nvPicPr>
          <p:cNvPr id="9" name="Picture 8"/>
          <p:cNvPicPr>
            <a:picLocks noChangeAspect="1"/>
          </p:cNvPicPr>
          <p:nvPr/>
        </p:nvPicPr>
        <p:blipFill>
          <a:blip r:embed="rId3"/>
          <a:stretch>
            <a:fillRect/>
          </a:stretch>
        </p:blipFill>
        <p:spPr>
          <a:xfrm>
            <a:off x="6172200" y="3390900"/>
            <a:ext cx="1917700" cy="495300"/>
          </a:xfrm>
          <a:prstGeom prst="rect">
            <a:avLst/>
          </a:prstGeom>
        </p:spPr>
      </p:pic>
      <p:pic>
        <p:nvPicPr>
          <p:cNvPr id="10" name="Picture 9"/>
          <p:cNvPicPr>
            <a:picLocks noChangeAspect="1"/>
          </p:cNvPicPr>
          <p:nvPr/>
        </p:nvPicPr>
        <p:blipFill>
          <a:blip r:embed="rId4"/>
          <a:stretch>
            <a:fillRect/>
          </a:stretch>
        </p:blipFill>
        <p:spPr>
          <a:xfrm>
            <a:off x="7029174" y="2836327"/>
            <a:ext cx="1524000" cy="293914"/>
          </a:xfrm>
          <a:prstGeom prst="rect">
            <a:avLst/>
          </a:prstGeom>
        </p:spPr>
      </p:pic>
      <p:pic>
        <p:nvPicPr>
          <p:cNvPr id="11" name="Picture 10"/>
          <p:cNvPicPr>
            <a:picLocks noChangeAspect="1"/>
          </p:cNvPicPr>
          <p:nvPr/>
        </p:nvPicPr>
        <p:blipFill>
          <a:blip r:embed="rId4"/>
          <a:stretch>
            <a:fillRect/>
          </a:stretch>
        </p:blipFill>
        <p:spPr>
          <a:xfrm>
            <a:off x="4318000" y="4727491"/>
            <a:ext cx="1778000" cy="342900"/>
          </a:xfrm>
          <a:prstGeom prst="rect">
            <a:avLst/>
          </a:prstGeom>
        </p:spPr>
      </p:pic>
      <p:pic>
        <p:nvPicPr>
          <p:cNvPr id="12" name="Picture 11"/>
          <p:cNvPicPr>
            <a:picLocks noChangeAspect="1"/>
          </p:cNvPicPr>
          <p:nvPr/>
        </p:nvPicPr>
        <p:blipFill>
          <a:blip r:embed="rId5"/>
          <a:stretch>
            <a:fillRect/>
          </a:stretch>
        </p:blipFill>
        <p:spPr>
          <a:xfrm>
            <a:off x="5537200" y="5159188"/>
            <a:ext cx="406400" cy="330200"/>
          </a:xfrm>
          <a:prstGeom prst="rect">
            <a:avLst/>
          </a:prstGeom>
        </p:spPr>
      </p:pic>
      <p:pic>
        <p:nvPicPr>
          <p:cNvPr id="13" name="Picture 12"/>
          <p:cNvPicPr>
            <a:picLocks noChangeAspect="1"/>
          </p:cNvPicPr>
          <p:nvPr/>
        </p:nvPicPr>
        <p:blipFill>
          <a:blip r:embed="rId6"/>
          <a:stretch>
            <a:fillRect/>
          </a:stretch>
        </p:blipFill>
        <p:spPr>
          <a:xfrm>
            <a:off x="2819400" y="5690174"/>
            <a:ext cx="3471654" cy="578609"/>
          </a:xfrm>
          <a:prstGeom prst="rect">
            <a:avLst/>
          </a:prstGeom>
        </p:spPr>
      </p:pic>
    </p:spTree>
    <p:extLst>
      <p:ext uri="{BB962C8B-B14F-4D97-AF65-F5344CB8AC3E}">
        <p14:creationId xmlns:p14="http://schemas.microsoft.com/office/powerpoint/2010/main" val="151899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lstStyle/>
          <a:p>
            <a:r>
              <a:rPr lang="en-US" dirty="0"/>
              <a:t>Any other trading strategies?</a:t>
            </a:r>
          </a:p>
        </p:txBody>
      </p:sp>
      <p:sp>
        <p:nvSpPr>
          <p:cNvPr id="4" name="TextBox 3"/>
          <p:cNvSpPr txBox="1"/>
          <p:nvPr/>
        </p:nvSpPr>
        <p:spPr>
          <a:xfrm>
            <a:off x="6858000" y="3500735"/>
            <a:ext cx="1670778" cy="461665"/>
          </a:xfrm>
          <a:prstGeom prst="rect">
            <a:avLst/>
          </a:prstGeom>
          <a:noFill/>
        </p:spPr>
        <p:txBody>
          <a:bodyPr wrap="none" rtlCol="0">
            <a:spAutoFit/>
          </a:bodyPr>
          <a:lstStyle/>
          <a:p>
            <a:r>
              <a:rPr lang="en-US" sz="2400" i="1">
                <a:solidFill>
                  <a:schemeClr val="accent2"/>
                </a:solidFill>
              </a:rPr>
              <a:t>Be creative!</a:t>
            </a:r>
          </a:p>
        </p:txBody>
      </p:sp>
    </p:spTree>
    <p:extLst>
      <p:ext uri="{BB962C8B-B14F-4D97-AF65-F5344CB8AC3E}">
        <p14:creationId xmlns:p14="http://schemas.microsoft.com/office/powerpoint/2010/main" val="478100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peek into the next lab</a:t>
            </a:r>
          </a:p>
        </p:txBody>
      </p:sp>
      <p:sp>
        <p:nvSpPr>
          <p:cNvPr id="3" name="Content Placeholder 2"/>
          <p:cNvSpPr>
            <a:spLocks noGrp="1"/>
          </p:cNvSpPr>
          <p:nvPr>
            <p:ph idx="1"/>
          </p:nvPr>
        </p:nvSpPr>
        <p:spPr>
          <a:xfrm>
            <a:off x="457200" y="1600200"/>
            <a:ext cx="8229600" cy="4983162"/>
          </a:xfrm>
        </p:spPr>
        <p:txBody>
          <a:bodyPr>
            <a:normAutofit/>
          </a:bodyPr>
          <a:lstStyle/>
          <a:p>
            <a:r>
              <a:rPr lang="en-US" dirty="0"/>
              <a:t>Pecan Street dataset: </a:t>
            </a:r>
            <a:r>
              <a:rPr lang="en-US" sz="2800" dirty="0">
                <a:hlinkClick r:id="rId2"/>
              </a:rPr>
              <a:t>https://www.pecanstreet.org/category/dataport/</a:t>
            </a:r>
            <a:endParaRPr lang="en-US" sz="2800" dirty="0"/>
          </a:p>
          <a:p>
            <a:r>
              <a:rPr lang="en-US" dirty="0"/>
              <a:t>Customer residential power usage data from various cities such as Austin, Boulder, San Diego, etc.</a:t>
            </a:r>
          </a:p>
          <a:p>
            <a:r>
              <a:rPr lang="en-US" dirty="0"/>
              <a:t>Why should we analyze customer data?</a:t>
            </a:r>
          </a:p>
          <a:p>
            <a:r>
              <a:rPr lang="en-US" dirty="0"/>
              <a:t>Structure of your electricity bill and predicting solar savings.</a:t>
            </a:r>
          </a:p>
          <a:p>
            <a:endParaRPr lang="en-US" dirty="0"/>
          </a:p>
        </p:txBody>
      </p:sp>
    </p:spTree>
    <p:extLst>
      <p:ext uri="{BB962C8B-B14F-4D97-AF65-F5344CB8AC3E}">
        <p14:creationId xmlns:p14="http://schemas.microsoft.com/office/powerpoint/2010/main" val="1833457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rot="5400000">
            <a:off x="1937980" y="2629241"/>
            <a:ext cx="685800" cy="1588"/>
          </a:xfrm>
          <a:prstGeom prst="line">
            <a:avLst/>
          </a:prstGeom>
          <a:ln w="412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rot="5400000">
            <a:off x="1939568" y="5816941"/>
            <a:ext cx="685800" cy="1588"/>
          </a:xfrm>
          <a:prstGeom prst="line">
            <a:avLst/>
          </a:prstGeom>
          <a:ln w="381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rot="5400000">
            <a:off x="4227950" y="4318341"/>
            <a:ext cx="685800" cy="1588"/>
          </a:xfrm>
          <a:prstGeom prst="line">
            <a:avLst/>
          </a:prstGeom>
          <a:ln w="412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10" name="Group 23"/>
          <p:cNvGrpSpPr/>
          <p:nvPr/>
        </p:nvGrpSpPr>
        <p:grpSpPr>
          <a:xfrm>
            <a:off x="2283262" y="2521349"/>
            <a:ext cx="2288382" cy="1670786"/>
            <a:chOff x="2437606" y="2055811"/>
            <a:chExt cx="2288382" cy="1670786"/>
          </a:xfrm>
        </p:grpSpPr>
        <p:cxnSp>
          <p:nvCxnSpPr>
            <p:cNvPr id="36" name="Straight Connector 35"/>
            <p:cNvCxnSpPr/>
            <p:nvPr/>
          </p:nvCxnSpPr>
          <p:spPr>
            <a:xfrm>
              <a:off x="2437606" y="2055812"/>
              <a:ext cx="461170"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rot="16200000" flipH="1">
              <a:off x="2707908" y="2243504"/>
              <a:ext cx="1670785" cy="1295400"/>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191000" y="3725009"/>
              <a:ext cx="534988"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11" name="Group 24"/>
          <p:cNvGrpSpPr/>
          <p:nvPr/>
        </p:nvGrpSpPr>
        <p:grpSpPr>
          <a:xfrm>
            <a:off x="2280086" y="4344535"/>
            <a:ext cx="2291558" cy="1596291"/>
            <a:chOff x="2434430" y="2215297"/>
            <a:chExt cx="2291558" cy="1596291"/>
          </a:xfrm>
        </p:grpSpPr>
        <p:cxnSp>
          <p:nvCxnSpPr>
            <p:cNvPr id="33" name="Straight Connector 32"/>
            <p:cNvCxnSpPr/>
            <p:nvPr/>
          </p:nvCxnSpPr>
          <p:spPr>
            <a:xfrm>
              <a:off x="2434430" y="3810000"/>
              <a:ext cx="461170"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rot="5400000" flipH="1" flipV="1">
              <a:off x="2745949" y="2364949"/>
              <a:ext cx="1594703" cy="1295400"/>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192588" y="2215297"/>
              <a:ext cx="533400"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13" name="Straight Connector 12"/>
          <p:cNvCxnSpPr/>
          <p:nvPr/>
        </p:nvCxnSpPr>
        <p:spPr>
          <a:xfrm flipV="1">
            <a:off x="1826856" y="2521350"/>
            <a:ext cx="761206" cy="1171"/>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1903056" y="5931618"/>
            <a:ext cx="377030" cy="920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2280086" y="2744335"/>
            <a:ext cx="156373"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283263" y="5701847"/>
            <a:ext cx="153196" cy="1588"/>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rot="5400000">
            <a:off x="957702" y="4223090"/>
            <a:ext cx="2957511" cy="2"/>
          </a:xfrm>
          <a:prstGeom prst="line">
            <a:avLst/>
          </a:prstGeom>
          <a:ln w="1905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rot="16200000">
            <a:off x="911670" y="3911045"/>
            <a:ext cx="2247430" cy="461665"/>
          </a:xfrm>
          <a:prstGeom prst="rect">
            <a:avLst/>
          </a:prstGeom>
          <a:noFill/>
        </p:spPr>
        <p:txBody>
          <a:bodyPr wrap="none" rtlCol="0">
            <a:spAutoFit/>
          </a:bodyPr>
          <a:lstStyle/>
          <a:p>
            <a:r>
              <a:rPr lang="en-US" sz="2400" dirty="0">
                <a:solidFill>
                  <a:srgbClr val="7F7F7F"/>
                </a:solidFill>
              </a:rPr>
              <a:t>Line capacity = 1</a:t>
            </a:r>
          </a:p>
        </p:txBody>
      </p:sp>
      <p:grpSp>
        <p:nvGrpSpPr>
          <p:cNvPr id="6" name="Group 5">
            <a:extLst>
              <a:ext uri="{FF2B5EF4-FFF2-40B4-BE49-F238E27FC236}">
                <a16:creationId xmlns:a16="http://schemas.microsoft.com/office/drawing/2014/main" id="{03791F98-7294-A143-8496-83E796FD6DF2}"/>
              </a:ext>
            </a:extLst>
          </p:cNvPr>
          <p:cNvGrpSpPr/>
          <p:nvPr/>
        </p:nvGrpSpPr>
        <p:grpSpPr>
          <a:xfrm>
            <a:off x="381000" y="1601350"/>
            <a:ext cx="1253314" cy="1628668"/>
            <a:chOff x="1853048" y="1601350"/>
            <a:chExt cx="1253314" cy="1628668"/>
          </a:xfrm>
        </p:grpSpPr>
        <p:grpSp>
          <p:nvGrpSpPr>
            <p:cNvPr id="2" name="Group 1">
              <a:extLst>
                <a:ext uri="{FF2B5EF4-FFF2-40B4-BE49-F238E27FC236}">
                  <a16:creationId xmlns:a16="http://schemas.microsoft.com/office/drawing/2014/main" id="{879C5DD8-B760-7D47-ABF3-8A13751711CF}"/>
                </a:ext>
              </a:extLst>
            </p:cNvPr>
            <p:cNvGrpSpPr/>
            <p:nvPr/>
          </p:nvGrpSpPr>
          <p:grpSpPr>
            <a:xfrm>
              <a:off x="1872788" y="1601350"/>
              <a:ext cx="1076684" cy="685785"/>
              <a:chOff x="-1809154" y="1214337"/>
              <a:chExt cx="6458988" cy="3917921"/>
            </a:xfrm>
          </p:grpSpPr>
          <p:grpSp>
            <p:nvGrpSpPr>
              <p:cNvPr id="68" name="Group 67">
                <a:extLst>
                  <a:ext uri="{FF2B5EF4-FFF2-40B4-BE49-F238E27FC236}">
                    <a16:creationId xmlns:a16="http://schemas.microsoft.com/office/drawing/2014/main" id="{4C67AA16-F8A2-7A41-8905-9E0B12B73283}"/>
                  </a:ext>
                </a:extLst>
              </p:cNvPr>
              <p:cNvGrpSpPr/>
              <p:nvPr/>
            </p:nvGrpSpPr>
            <p:grpSpPr>
              <a:xfrm>
                <a:off x="-1809154" y="1214337"/>
                <a:ext cx="6458988" cy="3917921"/>
                <a:chOff x="1753431" y="3518536"/>
                <a:chExt cx="6364493" cy="2916608"/>
              </a:xfrm>
            </p:grpSpPr>
            <p:cxnSp>
              <p:nvCxnSpPr>
                <p:cNvPr id="71" name="Straight Arrow Connector 70">
                  <a:extLst>
                    <a:ext uri="{FF2B5EF4-FFF2-40B4-BE49-F238E27FC236}">
                      <a16:creationId xmlns:a16="http://schemas.microsoft.com/office/drawing/2014/main" id="{6B8B1363-D25A-A842-8FEE-B3D79BD6E930}"/>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7EC58799-6F4D-9140-A4F8-46F748F93265}"/>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sp>
            <p:nvSpPr>
              <p:cNvPr id="78" name="Freeform 77">
                <a:extLst>
                  <a:ext uri="{FF2B5EF4-FFF2-40B4-BE49-F238E27FC236}">
                    <a16:creationId xmlns:a16="http://schemas.microsoft.com/office/drawing/2014/main" id="{6FF9DC2A-372F-6E4E-81AD-C9E2D28ACEB2}"/>
                  </a:ext>
                </a:extLst>
              </p:cNvPr>
              <p:cNvSpPr/>
              <p:nvPr/>
            </p:nvSpPr>
            <p:spPr bwMode="auto">
              <a:xfrm>
                <a:off x="-914440" y="1989917"/>
                <a:ext cx="5017548" cy="28299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nvGrpSpPr>
            <p:cNvPr id="5" name="Group 4">
              <a:extLst>
                <a:ext uri="{FF2B5EF4-FFF2-40B4-BE49-F238E27FC236}">
                  <a16:creationId xmlns:a16="http://schemas.microsoft.com/office/drawing/2014/main" id="{B64DB61B-1C0F-114D-A4EC-293E1CE48DAA}"/>
                </a:ext>
              </a:extLst>
            </p:cNvPr>
            <p:cNvGrpSpPr/>
            <p:nvPr/>
          </p:nvGrpSpPr>
          <p:grpSpPr>
            <a:xfrm>
              <a:off x="1853048" y="2463459"/>
              <a:ext cx="1253314" cy="766559"/>
              <a:chOff x="1010286" y="2056522"/>
              <a:chExt cx="6458988" cy="3917921"/>
            </a:xfrm>
          </p:grpSpPr>
          <p:grpSp>
            <p:nvGrpSpPr>
              <p:cNvPr id="93" name="Group 92">
                <a:extLst>
                  <a:ext uri="{FF2B5EF4-FFF2-40B4-BE49-F238E27FC236}">
                    <a16:creationId xmlns:a16="http://schemas.microsoft.com/office/drawing/2014/main" id="{19A8BE33-086B-FC4C-BED7-E741546ADFC4}"/>
                  </a:ext>
                </a:extLst>
              </p:cNvPr>
              <p:cNvGrpSpPr/>
              <p:nvPr/>
            </p:nvGrpSpPr>
            <p:grpSpPr>
              <a:xfrm>
                <a:off x="1010286" y="2056522"/>
                <a:ext cx="6458988" cy="3917921"/>
                <a:chOff x="1753431" y="3518536"/>
                <a:chExt cx="6364493" cy="2916608"/>
              </a:xfrm>
            </p:grpSpPr>
            <p:cxnSp>
              <p:nvCxnSpPr>
                <p:cNvPr id="96" name="Straight Arrow Connector 95">
                  <a:extLst>
                    <a:ext uri="{FF2B5EF4-FFF2-40B4-BE49-F238E27FC236}">
                      <a16:creationId xmlns:a16="http://schemas.microsoft.com/office/drawing/2014/main" id="{8EEB5078-415D-C844-B24B-B9E52EEDBAFF}"/>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6A4C153F-139B-4143-9775-56EB10103BF7}"/>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grpSp>
            <p:nvGrpSpPr>
              <p:cNvPr id="103" name="Group 102">
                <a:extLst>
                  <a:ext uri="{FF2B5EF4-FFF2-40B4-BE49-F238E27FC236}">
                    <a16:creationId xmlns:a16="http://schemas.microsoft.com/office/drawing/2014/main" id="{CFCF3B11-BB27-5D42-869E-D600A31FEB61}"/>
                  </a:ext>
                </a:extLst>
              </p:cNvPr>
              <p:cNvGrpSpPr/>
              <p:nvPr/>
            </p:nvGrpSpPr>
            <p:grpSpPr>
              <a:xfrm>
                <a:off x="1891239" y="3485481"/>
                <a:ext cx="4608106" cy="2018739"/>
                <a:chOff x="2588691" y="3826400"/>
                <a:chExt cx="4608106" cy="2018739"/>
              </a:xfrm>
            </p:grpSpPr>
            <p:sp>
              <p:nvSpPr>
                <p:cNvPr id="104" name="Freeform 103">
                  <a:extLst>
                    <a:ext uri="{FF2B5EF4-FFF2-40B4-BE49-F238E27FC236}">
                      <a16:creationId xmlns:a16="http://schemas.microsoft.com/office/drawing/2014/main" id="{55D8795F-76F0-D346-A658-A77258133F0E}"/>
                    </a:ext>
                  </a:extLst>
                </p:cNvPr>
                <p:cNvSpPr/>
                <p:nvPr/>
              </p:nvSpPr>
              <p:spPr bwMode="auto">
                <a:xfrm flipV="1">
                  <a:off x="2588691" y="3826400"/>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sp>
              <p:nvSpPr>
                <p:cNvPr id="105" name="Freeform 104">
                  <a:extLst>
                    <a:ext uri="{FF2B5EF4-FFF2-40B4-BE49-F238E27FC236}">
                      <a16:creationId xmlns:a16="http://schemas.microsoft.com/office/drawing/2014/main" id="{C1C6C513-EBBE-E04E-8E58-5787F65BE6E2}"/>
                    </a:ext>
                  </a:extLst>
                </p:cNvPr>
                <p:cNvSpPr/>
                <p:nvPr/>
              </p:nvSpPr>
              <p:spPr bwMode="auto">
                <a:xfrm flipV="1">
                  <a:off x="4853798" y="4834517"/>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grpSp>
      <p:grpSp>
        <p:nvGrpSpPr>
          <p:cNvPr id="113" name="Group 112">
            <a:extLst>
              <a:ext uri="{FF2B5EF4-FFF2-40B4-BE49-F238E27FC236}">
                <a16:creationId xmlns:a16="http://schemas.microsoft.com/office/drawing/2014/main" id="{84418FAE-3181-BE43-AE91-99886609D275}"/>
              </a:ext>
            </a:extLst>
          </p:cNvPr>
          <p:cNvGrpSpPr/>
          <p:nvPr/>
        </p:nvGrpSpPr>
        <p:grpSpPr>
          <a:xfrm>
            <a:off x="400740" y="4954694"/>
            <a:ext cx="1253314" cy="1628668"/>
            <a:chOff x="1853048" y="1601350"/>
            <a:chExt cx="1253314" cy="1628668"/>
          </a:xfrm>
        </p:grpSpPr>
        <p:grpSp>
          <p:nvGrpSpPr>
            <p:cNvPr id="114" name="Group 113">
              <a:extLst>
                <a:ext uri="{FF2B5EF4-FFF2-40B4-BE49-F238E27FC236}">
                  <a16:creationId xmlns:a16="http://schemas.microsoft.com/office/drawing/2014/main" id="{622F1131-83BB-0949-96F4-CF5630E15896}"/>
                </a:ext>
              </a:extLst>
            </p:cNvPr>
            <p:cNvGrpSpPr/>
            <p:nvPr/>
          </p:nvGrpSpPr>
          <p:grpSpPr>
            <a:xfrm>
              <a:off x="1872788" y="1601350"/>
              <a:ext cx="1076684" cy="685785"/>
              <a:chOff x="-1809154" y="1214337"/>
              <a:chExt cx="6458988" cy="3917921"/>
            </a:xfrm>
          </p:grpSpPr>
          <p:grpSp>
            <p:nvGrpSpPr>
              <p:cNvPr id="122" name="Group 121">
                <a:extLst>
                  <a:ext uri="{FF2B5EF4-FFF2-40B4-BE49-F238E27FC236}">
                    <a16:creationId xmlns:a16="http://schemas.microsoft.com/office/drawing/2014/main" id="{21BDE839-14DB-B747-AD51-15C4C4EE5800}"/>
                  </a:ext>
                </a:extLst>
              </p:cNvPr>
              <p:cNvGrpSpPr/>
              <p:nvPr/>
            </p:nvGrpSpPr>
            <p:grpSpPr>
              <a:xfrm>
                <a:off x="-1809154" y="1214337"/>
                <a:ext cx="6458988" cy="3917921"/>
                <a:chOff x="1753431" y="3518536"/>
                <a:chExt cx="6364493" cy="2916608"/>
              </a:xfrm>
            </p:grpSpPr>
            <p:cxnSp>
              <p:nvCxnSpPr>
                <p:cNvPr id="124" name="Straight Arrow Connector 123">
                  <a:extLst>
                    <a:ext uri="{FF2B5EF4-FFF2-40B4-BE49-F238E27FC236}">
                      <a16:creationId xmlns:a16="http://schemas.microsoft.com/office/drawing/2014/main" id="{52A11D9C-1E07-9A43-902A-73445BBA7598}"/>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125" name="Straight Arrow Connector 124">
                  <a:extLst>
                    <a:ext uri="{FF2B5EF4-FFF2-40B4-BE49-F238E27FC236}">
                      <a16:creationId xmlns:a16="http://schemas.microsoft.com/office/drawing/2014/main" id="{0DC6FCFD-6B1B-D942-81A6-931C754EB22A}"/>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sp>
            <p:nvSpPr>
              <p:cNvPr id="123" name="Freeform 122">
                <a:extLst>
                  <a:ext uri="{FF2B5EF4-FFF2-40B4-BE49-F238E27FC236}">
                    <a16:creationId xmlns:a16="http://schemas.microsoft.com/office/drawing/2014/main" id="{42460171-26B0-AA48-AF0F-17CAA3EAB7A4}"/>
                  </a:ext>
                </a:extLst>
              </p:cNvPr>
              <p:cNvSpPr/>
              <p:nvPr/>
            </p:nvSpPr>
            <p:spPr bwMode="auto">
              <a:xfrm>
                <a:off x="-914440" y="1989917"/>
                <a:ext cx="5017548" cy="28299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nvGrpSpPr>
            <p:cNvPr id="115" name="Group 114">
              <a:extLst>
                <a:ext uri="{FF2B5EF4-FFF2-40B4-BE49-F238E27FC236}">
                  <a16:creationId xmlns:a16="http://schemas.microsoft.com/office/drawing/2014/main" id="{6BB9A4EF-CE59-994D-8511-5CBA41F53E71}"/>
                </a:ext>
              </a:extLst>
            </p:cNvPr>
            <p:cNvGrpSpPr/>
            <p:nvPr/>
          </p:nvGrpSpPr>
          <p:grpSpPr>
            <a:xfrm>
              <a:off x="1853048" y="2463459"/>
              <a:ext cx="1253314" cy="766559"/>
              <a:chOff x="1010286" y="2056522"/>
              <a:chExt cx="6458988" cy="3917921"/>
            </a:xfrm>
          </p:grpSpPr>
          <p:grpSp>
            <p:nvGrpSpPr>
              <p:cNvPr id="116" name="Group 115">
                <a:extLst>
                  <a:ext uri="{FF2B5EF4-FFF2-40B4-BE49-F238E27FC236}">
                    <a16:creationId xmlns:a16="http://schemas.microsoft.com/office/drawing/2014/main" id="{B5920F5F-AE54-C847-BEFC-A195DAF89B76}"/>
                  </a:ext>
                </a:extLst>
              </p:cNvPr>
              <p:cNvGrpSpPr/>
              <p:nvPr/>
            </p:nvGrpSpPr>
            <p:grpSpPr>
              <a:xfrm>
                <a:off x="1010286" y="2056522"/>
                <a:ext cx="6458988" cy="3917921"/>
                <a:chOff x="1753431" y="3518536"/>
                <a:chExt cx="6364493" cy="2916608"/>
              </a:xfrm>
            </p:grpSpPr>
            <p:cxnSp>
              <p:nvCxnSpPr>
                <p:cNvPr id="120" name="Straight Arrow Connector 119">
                  <a:extLst>
                    <a:ext uri="{FF2B5EF4-FFF2-40B4-BE49-F238E27FC236}">
                      <a16:creationId xmlns:a16="http://schemas.microsoft.com/office/drawing/2014/main" id="{6524FD2D-2F24-5A46-B785-BC0A657B97F3}"/>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121" name="Straight Arrow Connector 120">
                  <a:extLst>
                    <a:ext uri="{FF2B5EF4-FFF2-40B4-BE49-F238E27FC236}">
                      <a16:creationId xmlns:a16="http://schemas.microsoft.com/office/drawing/2014/main" id="{10F22DED-3C2B-084B-880D-96BE549C436E}"/>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grpSp>
            <p:nvGrpSpPr>
              <p:cNvPr id="117" name="Group 116">
                <a:extLst>
                  <a:ext uri="{FF2B5EF4-FFF2-40B4-BE49-F238E27FC236}">
                    <a16:creationId xmlns:a16="http://schemas.microsoft.com/office/drawing/2014/main" id="{0B432157-E05B-A441-9B30-7BAA84E51FA1}"/>
                  </a:ext>
                </a:extLst>
              </p:cNvPr>
              <p:cNvGrpSpPr/>
              <p:nvPr/>
            </p:nvGrpSpPr>
            <p:grpSpPr>
              <a:xfrm>
                <a:off x="1891239" y="3485481"/>
                <a:ext cx="4608106" cy="2018739"/>
                <a:chOff x="2588691" y="3826400"/>
                <a:chExt cx="4608106" cy="2018739"/>
              </a:xfrm>
            </p:grpSpPr>
            <p:sp>
              <p:nvSpPr>
                <p:cNvPr id="118" name="Freeform 117">
                  <a:extLst>
                    <a:ext uri="{FF2B5EF4-FFF2-40B4-BE49-F238E27FC236}">
                      <a16:creationId xmlns:a16="http://schemas.microsoft.com/office/drawing/2014/main" id="{0549B1DF-7DCF-BC49-8470-7B89C31DE649}"/>
                    </a:ext>
                  </a:extLst>
                </p:cNvPr>
                <p:cNvSpPr/>
                <p:nvPr/>
              </p:nvSpPr>
              <p:spPr bwMode="auto">
                <a:xfrm flipV="1">
                  <a:off x="2588691" y="3826400"/>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sp>
              <p:nvSpPr>
                <p:cNvPr id="119" name="Freeform 118">
                  <a:extLst>
                    <a:ext uri="{FF2B5EF4-FFF2-40B4-BE49-F238E27FC236}">
                      <a16:creationId xmlns:a16="http://schemas.microsoft.com/office/drawing/2014/main" id="{460D91DE-9925-3A4A-BD8E-B7E64359467E}"/>
                    </a:ext>
                  </a:extLst>
                </p:cNvPr>
                <p:cNvSpPr/>
                <p:nvPr/>
              </p:nvSpPr>
              <p:spPr bwMode="auto">
                <a:xfrm flipV="1">
                  <a:off x="4853798" y="4834517"/>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grpSp>
      <p:grpSp>
        <p:nvGrpSpPr>
          <p:cNvPr id="126" name="Group 125">
            <a:extLst>
              <a:ext uri="{FF2B5EF4-FFF2-40B4-BE49-F238E27FC236}">
                <a16:creationId xmlns:a16="http://schemas.microsoft.com/office/drawing/2014/main" id="{3883E7A0-B9E8-D344-9414-03D58CCF888C}"/>
              </a:ext>
            </a:extLst>
          </p:cNvPr>
          <p:cNvGrpSpPr/>
          <p:nvPr/>
        </p:nvGrpSpPr>
        <p:grpSpPr>
          <a:xfrm>
            <a:off x="4570547" y="4406447"/>
            <a:ext cx="1253314" cy="1628668"/>
            <a:chOff x="1853048" y="1601350"/>
            <a:chExt cx="1253314" cy="1628668"/>
          </a:xfrm>
        </p:grpSpPr>
        <p:grpSp>
          <p:nvGrpSpPr>
            <p:cNvPr id="127" name="Group 126">
              <a:extLst>
                <a:ext uri="{FF2B5EF4-FFF2-40B4-BE49-F238E27FC236}">
                  <a16:creationId xmlns:a16="http://schemas.microsoft.com/office/drawing/2014/main" id="{8D499C5E-A75B-B745-A014-CD22F8CE212D}"/>
                </a:ext>
              </a:extLst>
            </p:cNvPr>
            <p:cNvGrpSpPr/>
            <p:nvPr/>
          </p:nvGrpSpPr>
          <p:grpSpPr>
            <a:xfrm>
              <a:off x="1872788" y="1601350"/>
              <a:ext cx="1076684" cy="685785"/>
              <a:chOff x="-1809154" y="1214337"/>
              <a:chExt cx="6458988" cy="3917921"/>
            </a:xfrm>
          </p:grpSpPr>
          <p:grpSp>
            <p:nvGrpSpPr>
              <p:cNvPr id="135" name="Group 134">
                <a:extLst>
                  <a:ext uri="{FF2B5EF4-FFF2-40B4-BE49-F238E27FC236}">
                    <a16:creationId xmlns:a16="http://schemas.microsoft.com/office/drawing/2014/main" id="{D5782CE0-2F14-DA43-B22C-F0E875495292}"/>
                  </a:ext>
                </a:extLst>
              </p:cNvPr>
              <p:cNvGrpSpPr/>
              <p:nvPr/>
            </p:nvGrpSpPr>
            <p:grpSpPr>
              <a:xfrm>
                <a:off x="-1809154" y="1214337"/>
                <a:ext cx="6458988" cy="3917921"/>
                <a:chOff x="1753431" y="3518536"/>
                <a:chExt cx="6364493" cy="2916608"/>
              </a:xfrm>
            </p:grpSpPr>
            <p:cxnSp>
              <p:nvCxnSpPr>
                <p:cNvPr id="137" name="Straight Arrow Connector 136">
                  <a:extLst>
                    <a:ext uri="{FF2B5EF4-FFF2-40B4-BE49-F238E27FC236}">
                      <a16:creationId xmlns:a16="http://schemas.microsoft.com/office/drawing/2014/main" id="{845FAA89-0AAC-B846-B503-250CA68F92C6}"/>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a:extLst>
                    <a:ext uri="{FF2B5EF4-FFF2-40B4-BE49-F238E27FC236}">
                      <a16:creationId xmlns:a16="http://schemas.microsoft.com/office/drawing/2014/main" id="{29A67E26-610C-6649-B631-CB331CFFBA93}"/>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sp>
            <p:nvSpPr>
              <p:cNvPr id="136" name="Freeform 135">
                <a:extLst>
                  <a:ext uri="{FF2B5EF4-FFF2-40B4-BE49-F238E27FC236}">
                    <a16:creationId xmlns:a16="http://schemas.microsoft.com/office/drawing/2014/main" id="{50C32179-2E64-D942-A553-D28AC04D0B61}"/>
                  </a:ext>
                </a:extLst>
              </p:cNvPr>
              <p:cNvSpPr/>
              <p:nvPr/>
            </p:nvSpPr>
            <p:spPr bwMode="auto">
              <a:xfrm>
                <a:off x="-914440" y="1989917"/>
                <a:ext cx="5017548" cy="28299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nvGrpSpPr>
            <p:cNvPr id="128" name="Group 127">
              <a:extLst>
                <a:ext uri="{FF2B5EF4-FFF2-40B4-BE49-F238E27FC236}">
                  <a16:creationId xmlns:a16="http://schemas.microsoft.com/office/drawing/2014/main" id="{72092B4F-9B62-4843-A364-CD0F25679F5A}"/>
                </a:ext>
              </a:extLst>
            </p:cNvPr>
            <p:cNvGrpSpPr/>
            <p:nvPr/>
          </p:nvGrpSpPr>
          <p:grpSpPr>
            <a:xfrm>
              <a:off x="1853048" y="2463459"/>
              <a:ext cx="1253314" cy="766559"/>
              <a:chOff x="1010286" y="2056522"/>
              <a:chExt cx="6458988" cy="3917921"/>
            </a:xfrm>
          </p:grpSpPr>
          <p:grpSp>
            <p:nvGrpSpPr>
              <p:cNvPr id="129" name="Group 128">
                <a:extLst>
                  <a:ext uri="{FF2B5EF4-FFF2-40B4-BE49-F238E27FC236}">
                    <a16:creationId xmlns:a16="http://schemas.microsoft.com/office/drawing/2014/main" id="{A003ABBC-71F7-8648-B760-5057736D9FEF}"/>
                  </a:ext>
                </a:extLst>
              </p:cNvPr>
              <p:cNvGrpSpPr/>
              <p:nvPr/>
            </p:nvGrpSpPr>
            <p:grpSpPr>
              <a:xfrm>
                <a:off x="1010286" y="2056522"/>
                <a:ext cx="6458988" cy="3917921"/>
                <a:chOff x="1753431" y="3518536"/>
                <a:chExt cx="6364493" cy="2916608"/>
              </a:xfrm>
            </p:grpSpPr>
            <p:cxnSp>
              <p:nvCxnSpPr>
                <p:cNvPr id="133" name="Straight Arrow Connector 132">
                  <a:extLst>
                    <a:ext uri="{FF2B5EF4-FFF2-40B4-BE49-F238E27FC236}">
                      <a16:creationId xmlns:a16="http://schemas.microsoft.com/office/drawing/2014/main" id="{FB932A21-DBF3-9C43-8E8A-90DBF59CB708}"/>
                    </a:ext>
                  </a:extLst>
                </p:cNvPr>
                <p:cNvCxnSpPr/>
                <p:nvPr/>
              </p:nvCxnSpPr>
              <p:spPr>
                <a:xfrm>
                  <a:off x="1753431" y="6248400"/>
                  <a:ext cx="6364493" cy="0"/>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a:extLst>
                    <a:ext uri="{FF2B5EF4-FFF2-40B4-BE49-F238E27FC236}">
                      <a16:creationId xmlns:a16="http://schemas.microsoft.com/office/drawing/2014/main" id="{F6DC3772-5E86-8844-BFCF-1A775144C0BD}"/>
                    </a:ext>
                  </a:extLst>
                </p:cNvPr>
                <p:cNvCxnSpPr/>
                <p:nvPr/>
              </p:nvCxnSpPr>
              <p:spPr>
                <a:xfrm flipV="1">
                  <a:off x="2648665" y="3518536"/>
                  <a:ext cx="0" cy="2916608"/>
                </a:xfrm>
                <a:prstGeom prst="straightConnector1">
                  <a:avLst/>
                </a:prstGeom>
                <a:ln w="28575" cmpd="sng">
                  <a:solidFill>
                    <a:srgbClr val="000000"/>
                  </a:solidFill>
                  <a:tailEnd type="arrow" w="lg" len="med"/>
                </a:ln>
                <a:effectLst/>
              </p:spPr>
              <p:style>
                <a:lnRef idx="2">
                  <a:schemeClr val="accent1"/>
                </a:lnRef>
                <a:fillRef idx="0">
                  <a:schemeClr val="accent1"/>
                </a:fillRef>
                <a:effectRef idx="1">
                  <a:schemeClr val="accent1"/>
                </a:effectRef>
                <a:fontRef idx="minor">
                  <a:schemeClr val="tx1"/>
                </a:fontRef>
              </p:style>
            </p:cxnSp>
          </p:grpSp>
          <p:grpSp>
            <p:nvGrpSpPr>
              <p:cNvPr id="130" name="Group 129">
                <a:extLst>
                  <a:ext uri="{FF2B5EF4-FFF2-40B4-BE49-F238E27FC236}">
                    <a16:creationId xmlns:a16="http://schemas.microsoft.com/office/drawing/2014/main" id="{70F15CBB-959C-C44E-81DF-68B30FB729CD}"/>
                  </a:ext>
                </a:extLst>
              </p:cNvPr>
              <p:cNvGrpSpPr/>
              <p:nvPr/>
            </p:nvGrpSpPr>
            <p:grpSpPr>
              <a:xfrm>
                <a:off x="1891239" y="3485481"/>
                <a:ext cx="4608106" cy="2018739"/>
                <a:chOff x="2588691" y="3826400"/>
                <a:chExt cx="4608106" cy="2018739"/>
              </a:xfrm>
            </p:grpSpPr>
            <p:sp>
              <p:nvSpPr>
                <p:cNvPr id="131" name="Freeform 130">
                  <a:extLst>
                    <a:ext uri="{FF2B5EF4-FFF2-40B4-BE49-F238E27FC236}">
                      <a16:creationId xmlns:a16="http://schemas.microsoft.com/office/drawing/2014/main" id="{F4E046A4-D2E8-C640-A8A9-E5A59D6CBC6D}"/>
                    </a:ext>
                  </a:extLst>
                </p:cNvPr>
                <p:cNvSpPr/>
                <p:nvPr/>
              </p:nvSpPr>
              <p:spPr bwMode="auto">
                <a:xfrm flipV="1">
                  <a:off x="2588691" y="3826400"/>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sp>
              <p:nvSpPr>
                <p:cNvPr id="132" name="Freeform 131">
                  <a:extLst>
                    <a:ext uri="{FF2B5EF4-FFF2-40B4-BE49-F238E27FC236}">
                      <a16:creationId xmlns:a16="http://schemas.microsoft.com/office/drawing/2014/main" id="{B4467B76-FFF2-A941-AA74-EB3A212E46DF}"/>
                    </a:ext>
                  </a:extLst>
                </p:cNvPr>
                <p:cNvSpPr/>
                <p:nvPr/>
              </p:nvSpPr>
              <p:spPr bwMode="auto">
                <a:xfrm flipV="1">
                  <a:off x="4853798" y="4834517"/>
                  <a:ext cx="2342999" cy="1010622"/>
                </a:xfrm>
                <a:custGeom>
                  <a:avLst/>
                  <a:gdLst>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0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29445 w 4429496"/>
                    <a:gd name="connsiteY6" fmla="*/ 546265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41321 w 4429496"/>
                    <a:gd name="connsiteY6" fmla="*/ 55814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 name="connsiteX0" fmla="*/ 0 w 4429496"/>
                    <a:gd name="connsiteY0" fmla="*/ 1104405 h 1104405"/>
                    <a:gd name="connsiteX1" fmla="*/ 724395 w 4429496"/>
                    <a:gd name="connsiteY1" fmla="*/ 1104405 h 1104405"/>
                    <a:gd name="connsiteX2" fmla="*/ 724395 w 4429496"/>
                    <a:gd name="connsiteY2" fmla="*/ 985652 h 1104405"/>
                    <a:gd name="connsiteX3" fmla="*/ 1573481 w 4429496"/>
                    <a:gd name="connsiteY3" fmla="*/ 985652 h 1104405"/>
                    <a:gd name="connsiteX4" fmla="*/ 1573481 w 4429496"/>
                    <a:gd name="connsiteY4" fmla="*/ 760020 h 1104405"/>
                    <a:gd name="connsiteX5" fmla="*/ 2535382 w 4429496"/>
                    <a:gd name="connsiteY5" fmla="*/ 765958 h 1104405"/>
                    <a:gd name="connsiteX6" fmla="*/ 2534971 w 4429496"/>
                    <a:gd name="connsiteY6" fmla="*/ 564490 h 1104405"/>
                    <a:gd name="connsiteX7" fmla="*/ 3544785 w 4429496"/>
                    <a:gd name="connsiteY7" fmla="*/ 552202 h 1104405"/>
                    <a:gd name="connsiteX8" fmla="*/ 3544785 w 4429496"/>
                    <a:gd name="connsiteY8" fmla="*/ 225631 h 1104405"/>
                    <a:gd name="connsiteX9" fmla="*/ 4269179 w 4429496"/>
                    <a:gd name="connsiteY9" fmla="*/ 225631 h 1104405"/>
                    <a:gd name="connsiteX10" fmla="*/ 4269179 w 4429496"/>
                    <a:gd name="connsiteY10" fmla="*/ 0 h 1104405"/>
                    <a:gd name="connsiteX11" fmla="*/ 4429496 w 4429496"/>
                    <a:gd name="connsiteY11" fmla="*/ 0 h 110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9496" h="1104405">
                      <a:moveTo>
                        <a:pt x="0" y="1104405"/>
                      </a:moveTo>
                      <a:lnTo>
                        <a:pt x="724395" y="1104405"/>
                      </a:lnTo>
                      <a:lnTo>
                        <a:pt x="724395" y="985652"/>
                      </a:lnTo>
                      <a:lnTo>
                        <a:pt x="1573481" y="985652"/>
                      </a:lnTo>
                      <a:lnTo>
                        <a:pt x="1573481" y="760020"/>
                      </a:lnTo>
                      <a:lnTo>
                        <a:pt x="2535382" y="765958"/>
                      </a:lnTo>
                      <a:lnTo>
                        <a:pt x="2534971" y="564490"/>
                      </a:lnTo>
                      <a:lnTo>
                        <a:pt x="3544785" y="552202"/>
                      </a:lnTo>
                      <a:lnTo>
                        <a:pt x="3544785" y="225631"/>
                      </a:lnTo>
                      <a:lnTo>
                        <a:pt x="4269179" y="225631"/>
                      </a:lnTo>
                      <a:lnTo>
                        <a:pt x="4269179" y="0"/>
                      </a:lnTo>
                      <a:lnTo>
                        <a:pt x="4429496" y="0"/>
                      </a:lnTo>
                    </a:path>
                  </a:pathLst>
                </a:custGeom>
                <a:noFill/>
                <a:ln w="381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Calibri" charset="0"/>
                    <a:ea typeface="Calibri" charset="0"/>
                    <a:cs typeface="Calibri" charset="0"/>
                  </a:endParaRPr>
                </a:p>
              </p:txBody>
            </p:sp>
          </p:grpSp>
        </p:grpSp>
      </p:grpSp>
      <p:sp>
        <p:nvSpPr>
          <p:cNvPr id="3" name="TextBox 2">
            <a:extLst>
              <a:ext uri="{FF2B5EF4-FFF2-40B4-BE49-F238E27FC236}">
                <a16:creationId xmlns:a16="http://schemas.microsoft.com/office/drawing/2014/main" id="{F0A93F6B-7389-B349-A9FC-7C64F96093C5}"/>
              </a:ext>
            </a:extLst>
          </p:cNvPr>
          <p:cNvSpPr txBox="1"/>
          <p:nvPr/>
        </p:nvSpPr>
        <p:spPr>
          <a:xfrm>
            <a:off x="248472" y="151480"/>
            <a:ext cx="8643168" cy="1323439"/>
          </a:xfrm>
          <a:prstGeom prst="rect">
            <a:avLst/>
          </a:prstGeom>
          <a:noFill/>
        </p:spPr>
        <p:txBody>
          <a:bodyPr wrap="square" rtlCol="0">
            <a:spAutoFit/>
          </a:bodyPr>
          <a:lstStyle/>
          <a:p>
            <a:r>
              <a:rPr lang="en-US" sz="4000" dirty="0">
                <a:latin typeface="+mj-lt"/>
              </a:rPr>
              <a:t>Price at a location reflects the locational need for power at that location</a:t>
            </a:r>
          </a:p>
        </p:txBody>
      </p:sp>
      <p:grpSp>
        <p:nvGrpSpPr>
          <p:cNvPr id="41" name="Group 40">
            <a:extLst>
              <a:ext uri="{FF2B5EF4-FFF2-40B4-BE49-F238E27FC236}">
                <a16:creationId xmlns:a16="http://schemas.microsoft.com/office/drawing/2014/main" id="{2FEF8B30-3208-7C40-8D77-C70AE5F23779}"/>
              </a:ext>
            </a:extLst>
          </p:cNvPr>
          <p:cNvGrpSpPr/>
          <p:nvPr/>
        </p:nvGrpSpPr>
        <p:grpSpPr>
          <a:xfrm>
            <a:off x="3709963" y="2692992"/>
            <a:ext cx="5181172" cy="685800"/>
            <a:chOff x="3405743" y="2043355"/>
            <a:chExt cx="5181172" cy="685800"/>
          </a:xfrm>
        </p:grpSpPr>
        <p:cxnSp>
          <p:nvCxnSpPr>
            <p:cNvPr id="14" name="Straight Arrow Connector 13">
              <a:extLst>
                <a:ext uri="{FF2B5EF4-FFF2-40B4-BE49-F238E27FC236}">
                  <a16:creationId xmlns:a16="http://schemas.microsoft.com/office/drawing/2014/main" id="{B575148B-A397-2E4F-B0A1-AB0A7C9F631D}"/>
                </a:ext>
              </a:extLst>
            </p:cNvPr>
            <p:cNvCxnSpPr>
              <a:cxnSpLocks/>
            </p:cNvCxnSpPr>
            <p:nvPr/>
          </p:nvCxnSpPr>
          <p:spPr>
            <a:xfrm>
              <a:off x="4929295" y="2444145"/>
              <a:ext cx="3657620" cy="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grpSp>
          <p:nvGrpSpPr>
            <p:cNvPr id="27" name="Group 26">
              <a:extLst>
                <a:ext uri="{FF2B5EF4-FFF2-40B4-BE49-F238E27FC236}">
                  <a16:creationId xmlns:a16="http://schemas.microsoft.com/office/drawing/2014/main" id="{9DA48D21-DEB0-364D-8584-0F4061211D56}"/>
                </a:ext>
              </a:extLst>
            </p:cNvPr>
            <p:cNvGrpSpPr/>
            <p:nvPr/>
          </p:nvGrpSpPr>
          <p:grpSpPr>
            <a:xfrm>
              <a:off x="5334000" y="2235650"/>
              <a:ext cx="2761152" cy="176951"/>
              <a:chOff x="3986635" y="2192397"/>
              <a:chExt cx="2761152" cy="176951"/>
            </a:xfrm>
          </p:grpSpPr>
          <p:sp>
            <p:nvSpPr>
              <p:cNvPr id="26" name="Rectangle 25">
                <a:extLst>
                  <a:ext uri="{FF2B5EF4-FFF2-40B4-BE49-F238E27FC236}">
                    <a16:creationId xmlns:a16="http://schemas.microsoft.com/office/drawing/2014/main" id="{DA581F41-8C28-C34A-999F-24545B7B9D07}"/>
                  </a:ext>
                </a:extLst>
              </p:cNvPr>
              <p:cNvSpPr/>
              <p:nvPr/>
            </p:nvSpPr>
            <p:spPr>
              <a:xfrm>
                <a:off x="3986635" y="2193024"/>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336B3F1C-9965-3043-BBAE-D919977D0C7A}"/>
                  </a:ext>
                </a:extLst>
              </p:cNvPr>
              <p:cNvSpPr/>
              <p:nvPr/>
            </p:nvSpPr>
            <p:spPr>
              <a:xfrm>
                <a:off x="4219160" y="2193024"/>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251F2A65-6CC5-864E-8E25-8431B960C4B5}"/>
                  </a:ext>
                </a:extLst>
              </p:cNvPr>
              <p:cNvSpPr/>
              <p:nvPr/>
            </p:nvSpPr>
            <p:spPr>
              <a:xfrm>
                <a:off x="4451685" y="2193024"/>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DDE8D557-B202-814B-867E-DA64F603A4BD}"/>
                  </a:ext>
                </a:extLst>
              </p:cNvPr>
              <p:cNvSpPr/>
              <p:nvPr/>
            </p:nvSpPr>
            <p:spPr>
              <a:xfrm>
                <a:off x="4684210" y="2193024"/>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4C92BC6A-C305-4C4F-B678-DFBD8750FB30}"/>
                  </a:ext>
                </a:extLst>
              </p:cNvPr>
              <p:cNvSpPr/>
              <p:nvPr/>
            </p:nvSpPr>
            <p:spPr>
              <a:xfrm>
                <a:off x="4912321" y="2192397"/>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0346BE43-B9DD-4243-AF85-7E95D99D1606}"/>
                  </a:ext>
                </a:extLst>
              </p:cNvPr>
              <p:cNvSpPr/>
              <p:nvPr/>
            </p:nvSpPr>
            <p:spPr>
              <a:xfrm>
                <a:off x="5144846" y="2192397"/>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7FD11080-3D3E-6F45-BE49-2C32B91EDB35}"/>
                  </a:ext>
                </a:extLst>
              </p:cNvPr>
              <p:cNvSpPr/>
              <p:nvPr/>
            </p:nvSpPr>
            <p:spPr>
              <a:xfrm>
                <a:off x="5377371" y="2192397"/>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CED148AF-B1A9-8F41-A148-C3A9CDFE7FF2}"/>
                  </a:ext>
                </a:extLst>
              </p:cNvPr>
              <p:cNvSpPr/>
              <p:nvPr/>
            </p:nvSpPr>
            <p:spPr>
              <a:xfrm>
                <a:off x="5609896" y="2192397"/>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57535112-8826-4C4F-ACB3-06EFB4DD1F77}"/>
                  </a:ext>
                </a:extLst>
              </p:cNvPr>
              <p:cNvSpPr/>
              <p:nvPr/>
            </p:nvSpPr>
            <p:spPr>
              <a:xfrm>
                <a:off x="5838007" y="2192397"/>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84412399-D584-2D46-8BAC-226F8A138712}"/>
                  </a:ext>
                </a:extLst>
              </p:cNvPr>
              <p:cNvSpPr/>
              <p:nvPr/>
            </p:nvSpPr>
            <p:spPr>
              <a:xfrm>
                <a:off x="6070532" y="2192397"/>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110E5D8E-1BC8-D74C-81EC-22D301194943}"/>
                  </a:ext>
                </a:extLst>
              </p:cNvPr>
              <p:cNvSpPr/>
              <p:nvPr/>
            </p:nvSpPr>
            <p:spPr>
              <a:xfrm>
                <a:off x="6303057" y="2192397"/>
                <a:ext cx="212205" cy="176324"/>
              </a:xfrm>
              <a:prstGeom prst="rect">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8293C369-94A0-8347-82BA-86E2301DB3A8}"/>
                  </a:ext>
                </a:extLst>
              </p:cNvPr>
              <p:cNvSpPr/>
              <p:nvPr/>
            </p:nvSpPr>
            <p:spPr>
              <a:xfrm>
                <a:off x="6535582" y="2192397"/>
                <a:ext cx="212205" cy="176324"/>
              </a:xfrm>
              <a:prstGeom prst="rect">
                <a:avLst/>
              </a:prstGeom>
              <a:solidFill>
                <a:schemeClr val="tx1">
                  <a:lumMod val="50000"/>
                  <a:lumOff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91" name="Straight Connector 90">
              <a:extLst>
                <a:ext uri="{FF2B5EF4-FFF2-40B4-BE49-F238E27FC236}">
                  <a16:creationId xmlns:a16="http://schemas.microsoft.com/office/drawing/2014/main" id="{E044BF1C-0A0A-334A-8047-3F18A8D0CB50}"/>
                </a:ext>
              </a:extLst>
            </p:cNvPr>
            <p:cNvCxnSpPr/>
            <p:nvPr/>
          </p:nvCxnSpPr>
          <p:spPr>
            <a:xfrm rot="5400000">
              <a:off x="4952243" y="2385461"/>
              <a:ext cx="685800" cy="1588"/>
            </a:xfrm>
            <a:prstGeom prst="line">
              <a:avLst/>
            </a:prstGeom>
            <a:ln w="412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D51B442B-1E74-C742-835C-46ED77C44DA8}"/>
                </a:ext>
              </a:extLst>
            </p:cNvPr>
            <p:cNvCxnSpPr/>
            <p:nvPr/>
          </p:nvCxnSpPr>
          <p:spPr>
            <a:xfrm rot="5400000">
              <a:off x="7787609" y="2385461"/>
              <a:ext cx="685800" cy="1588"/>
            </a:xfrm>
            <a:prstGeom prst="line">
              <a:avLst/>
            </a:prstGeom>
            <a:ln w="412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C93939CC-1C12-724D-9DFF-6127BA5992D1}"/>
                </a:ext>
              </a:extLst>
            </p:cNvPr>
            <p:cNvCxnSpPr>
              <a:cxnSpLocks/>
            </p:cNvCxnSpPr>
            <p:nvPr/>
          </p:nvCxnSpPr>
          <p:spPr>
            <a:xfrm flipV="1">
              <a:off x="4598206" y="2232920"/>
              <a:ext cx="213953" cy="446568"/>
            </a:xfrm>
            <a:prstGeom prst="line">
              <a:avLst/>
            </a:prstGeom>
            <a:ln w="19050" cap="flat" cmpd="sng" algn="ctr">
              <a:solidFill>
                <a:schemeClr val="accent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8" name="Straight Connector 97">
              <a:extLst>
                <a:ext uri="{FF2B5EF4-FFF2-40B4-BE49-F238E27FC236}">
                  <a16:creationId xmlns:a16="http://schemas.microsoft.com/office/drawing/2014/main" id="{E7FF381B-6D77-7448-B51F-345771566C07}"/>
                </a:ext>
              </a:extLst>
            </p:cNvPr>
            <p:cNvCxnSpPr>
              <a:cxnSpLocks/>
            </p:cNvCxnSpPr>
            <p:nvPr/>
          </p:nvCxnSpPr>
          <p:spPr>
            <a:xfrm flipH="1" flipV="1">
              <a:off x="4813393" y="2232450"/>
              <a:ext cx="141436" cy="231009"/>
            </a:xfrm>
            <a:prstGeom prst="line">
              <a:avLst/>
            </a:prstGeom>
            <a:ln w="19050" cap="flat" cmpd="sng" algn="ctr">
              <a:solidFill>
                <a:schemeClr val="accent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a:extLst>
                <a:ext uri="{FF2B5EF4-FFF2-40B4-BE49-F238E27FC236}">
                  <a16:creationId xmlns:a16="http://schemas.microsoft.com/office/drawing/2014/main" id="{6C1E15CD-9EF9-7C48-856F-8B9A23B2909F}"/>
                </a:ext>
              </a:extLst>
            </p:cNvPr>
            <p:cNvCxnSpPr>
              <a:cxnSpLocks/>
            </p:cNvCxnSpPr>
            <p:nvPr/>
          </p:nvCxnSpPr>
          <p:spPr>
            <a:xfrm flipH="1" flipV="1">
              <a:off x="4460779" y="2449078"/>
              <a:ext cx="141436" cy="231009"/>
            </a:xfrm>
            <a:prstGeom prst="line">
              <a:avLst/>
            </a:prstGeom>
            <a:ln w="19050" cap="flat" cmpd="sng" algn="ctr">
              <a:solidFill>
                <a:schemeClr val="accent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a:extLst>
                <a:ext uri="{FF2B5EF4-FFF2-40B4-BE49-F238E27FC236}">
                  <a16:creationId xmlns:a16="http://schemas.microsoft.com/office/drawing/2014/main" id="{498C3A1F-3ECB-6B45-8EB8-95C775B9594F}"/>
                </a:ext>
              </a:extLst>
            </p:cNvPr>
            <p:cNvCxnSpPr>
              <a:cxnSpLocks/>
            </p:cNvCxnSpPr>
            <p:nvPr/>
          </p:nvCxnSpPr>
          <p:spPr>
            <a:xfrm>
              <a:off x="3405743" y="2444145"/>
              <a:ext cx="1055036" cy="0"/>
            </a:xfrm>
            <a:prstGeom prst="straightConnector1">
              <a:avLst/>
            </a:prstGeom>
            <a:ln>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C417089F-056C-D84B-B976-05520468B190}"/>
                </a:ext>
              </a:extLst>
            </p:cNvPr>
            <p:cNvCxnSpPr/>
            <p:nvPr/>
          </p:nvCxnSpPr>
          <p:spPr>
            <a:xfrm rot="5400000">
              <a:off x="3520281" y="2385461"/>
              <a:ext cx="685800" cy="1588"/>
            </a:xfrm>
            <a:prstGeom prst="line">
              <a:avLst/>
            </a:prstGeom>
            <a:ln w="412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
        <p:nvSpPr>
          <p:cNvPr id="42" name="TextBox 41">
            <a:extLst>
              <a:ext uri="{FF2B5EF4-FFF2-40B4-BE49-F238E27FC236}">
                <a16:creationId xmlns:a16="http://schemas.microsoft.com/office/drawing/2014/main" id="{4A20EA47-0FC0-7048-856A-7891FB14CA6D}"/>
              </a:ext>
            </a:extLst>
          </p:cNvPr>
          <p:cNvSpPr txBox="1"/>
          <p:nvPr/>
        </p:nvSpPr>
        <p:spPr>
          <a:xfrm>
            <a:off x="3392591" y="1422036"/>
            <a:ext cx="1764902" cy="1200329"/>
          </a:xfrm>
          <a:prstGeom prst="rect">
            <a:avLst/>
          </a:prstGeom>
          <a:noFill/>
        </p:spPr>
        <p:txBody>
          <a:bodyPr wrap="square" rtlCol="0">
            <a:spAutoFit/>
          </a:bodyPr>
          <a:lstStyle/>
          <a:p>
            <a:pPr algn="ctr"/>
            <a:r>
              <a:rPr lang="en-US" dirty="0"/>
              <a:t>DA market results</a:t>
            </a:r>
          </a:p>
          <a:p>
            <a:pPr algn="ctr"/>
            <a:r>
              <a:rPr lang="en-US" dirty="0"/>
              <a:t>11 am on previous day </a:t>
            </a:r>
          </a:p>
        </p:txBody>
      </p:sp>
      <p:sp>
        <p:nvSpPr>
          <p:cNvPr id="43" name="TextBox 42">
            <a:extLst>
              <a:ext uri="{FF2B5EF4-FFF2-40B4-BE49-F238E27FC236}">
                <a16:creationId xmlns:a16="http://schemas.microsoft.com/office/drawing/2014/main" id="{BF696343-6A63-7C49-9DC1-438752C9AD32}"/>
              </a:ext>
            </a:extLst>
          </p:cNvPr>
          <p:cNvSpPr txBox="1"/>
          <p:nvPr/>
        </p:nvSpPr>
        <p:spPr>
          <a:xfrm>
            <a:off x="6696680" y="3113096"/>
            <a:ext cx="731290" cy="338554"/>
          </a:xfrm>
          <a:prstGeom prst="rect">
            <a:avLst/>
          </a:prstGeom>
          <a:noFill/>
        </p:spPr>
        <p:txBody>
          <a:bodyPr wrap="none" rtlCol="0">
            <a:spAutoFit/>
          </a:bodyPr>
          <a:lstStyle/>
          <a:p>
            <a:r>
              <a:rPr lang="en-US" sz="1600" dirty="0"/>
              <a:t>1 hour</a:t>
            </a:r>
          </a:p>
        </p:txBody>
      </p:sp>
      <p:sp>
        <p:nvSpPr>
          <p:cNvPr id="44" name="TextBox 43">
            <a:extLst>
              <a:ext uri="{FF2B5EF4-FFF2-40B4-BE49-F238E27FC236}">
                <a16:creationId xmlns:a16="http://schemas.microsoft.com/office/drawing/2014/main" id="{E244256D-536A-F14C-9FA8-F9DCDC0AF424}"/>
              </a:ext>
            </a:extLst>
          </p:cNvPr>
          <p:cNvSpPr txBox="1"/>
          <p:nvPr/>
        </p:nvSpPr>
        <p:spPr>
          <a:xfrm>
            <a:off x="5271904" y="2287135"/>
            <a:ext cx="607859" cy="369332"/>
          </a:xfrm>
          <a:prstGeom prst="rect">
            <a:avLst/>
          </a:prstGeom>
          <a:noFill/>
        </p:spPr>
        <p:txBody>
          <a:bodyPr wrap="none" rtlCol="0">
            <a:spAutoFit/>
          </a:bodyPr>
          <a:lstStyle/>
          <a:p>
            <a:r>
              <a:rPr lang="en-US" dirty="0"/>
              <a:t>3pm</a:t>
            </a:r>
          </a:p>
        </p:txBody>
      </p:sp>
      <p:sp>
        <p:nvSpPr>
          <p:cNvPr id="108" name="TextBox 107">
            <a:extLst>
              <a:ext uri="{FF2B5EF4-FFF2-40B4-BE49-F238E27FC236}">
                <a16:creationId xmlns:a16="http://schemas.microsoft.com/office/drawing/2014/main" id="{00304612-0A93-5B4C-9989-659671E82FA8}"/>
              </a:ext>
            </a:extLst>
          </p:cNvPr>
          <p:cNvSpPr txBox="1"/>
          <p:nvPr/>
        </p:nvSpPr>
        <p:spPr>
          <a:xfrm>
            <a:off x="8130005" y="2287135"/>
            <a:ext cx="607859" cy="369332"/>
          </a:xfrm>
          <a:prstGeom prst="rect">
            <a:avLst/>
          </a:prstGeom>
          <a:noFill/>
        </p:spPr>
        <p:txBody>
          <a:bodyPr wrap="none" rtlCol="0">
            <a:spAutoFit/>
          </a:bodyPr>
          <a:lstStyle/>
          <a:p>
            <a:r>
              <a:rPr lang="en-US" dirty="0"/>
              <a:t>4pm</a:t>
            </a:r>
          </a:p>
        </p:txBody>
      </p:sp>
      <p:sp>
        <p:nvSpPr>
          <p:cNvPr id="46" name="TextBox 45">
            <a:extLst>
              <a:ext uri="{FF2B5EF4-FFF2-40B4-BE49-F238E27FC236}">
                <a16:creationId xmlns:a16="http://schemas.microsoft.com/office/drawing/2014/main" id="{F9520463-EBB7-F640-AD40-B31BDCA7503E}"/>
              </a:ext>
            </a:extLst>
          </p:cNvPr>
          <p:cNvSpPr txBox="1"/>
          <p:nvPr/>
        </p:nvSpPr>
        <p:spPr>
          <a:xfrm>
            <a:off x="5908398" y="3779582"/>
            <a:ext cx="3162388" cy="923330"/>
          </a:xfrm>
          <a:prstGeom prst="rect">
            <a:avLst/>
          </a:prstGeom>
          <a:noFill/>
        </p:spPr>
        <p:txBody>
          <a:bodyPr wrap="square" rtlCol="0">
            <a:spAutoFit/>
          </a:bodyPr>
          <a:lstStyle/>
          <a:p>
            <a:r>
              <a:rPr lang="en-US" dirty="0"/>
              <a:t>Average real time price</a:t>
            </a:r>
          </a:p>
          <a:p>
            <a:r>
              <a:rPr lang="en-US" dirty="0"/>
              <a:t>= average of 12 prices obtained from each 5 min market.</a:t>
            </a:r>
          </a:p>
        </p:txBody>
      </p:sp>
      <p:sp>
        <p:nvSpPr>
          <p:cNvPr id="47" name="TextBox 46">
            <a:extLst>
              <a:ext uri="{FF2B5EF4-FFF2-40B4-BE49-F238E27FC236}">
                <a16:creationId xmlns:a16="http://schemas.microsoft.com/office/drawing/2014/main" id="{D1842499-0A9A-AA4A-AFA0-01F47E16A097}"/>
              </a:ext>
            </a:extLst>
          </p:cNvPr>
          <p:cNvSpPr txBox="1"/>
          <p:nvPr/>
        </p:nvSpPr>
        <p:spPr>
          <a:xfrm>
            <a:off x="6597571" y="1968437"/>
            <a:ext cx="750526" cy="369332"/>
          </a:xfrm>
          <a:prstGeom prst="rect">
            <a:avLst/>
          </a:prstGeom>
          <a:noFill/>
        </p:spPr>
        <p:txBody>
          <a:bodyPr wrap="none" rtlCol="0">
            <a:spAutoFit/>
          </a:bodyPr>
          <a:lstStyle/>
          <a:p>
            <a:r>
              <a:rPr lang="en-US" dirty="0"/>
              <a:t>5mins</a:t>
            </a:r>
          </a:p>
        </p:txBody>
      </p:sp>
      <p:cxnSp>
        <p:nvCxnSpPr>
          <p:cNvPr id="49" name="Straight Arrow Connector 48">
            <a:extLst>
              <a:ext uri="{FF2B5EF4-FFF2-40B4-BE49-F238E27FC236}">
                <a16:creationId xmlns:a16="http://schemas.microsoft.com/office/drawing/2014/main" id="{9E7E5D34-08EA-1247-9137-5AA06BE2647C}"/>
              </a:ext>
            </a:extLst>
          </p:cNvPr>
          <p:cNvCxnSpPr>
            <a:cxnSpLocks/>
            <a:stCxn id="47" idx="2"/>
            <a:endCxn id="83" idx="0"/>
          </p:cNvCxnSpPr>
          <p:nvPr/>
        </p:nvCxnSpPr>
        <p:spPr>
          <a:xfrm flipH="1">
            <a:off x="6670009" y="2337769"/>
            <a:ext cx="302825" cy="5475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2506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606" y="4136923"/>
            <a:ext cx="8436078" cy="1981200"/>
          </a:xfrm>
        </p:spPr>
        <p:txBody>
          <a:bodyPr>
            <a:normAutofit fontScale="90000"/>
          </a:bodyPr>
          <a:lstStyle/>
          <a:p>
            <a:pPr algn="l"/>
            <a:r>
              <a:rPr lang="en-US" dirty="0"/>
              <a:t>Lab 3: Given historical price spreads, design an algorithm to bid into NYISO’s </a:t>
            </a:r>
            <a:r>
              <a:rPr lang="en-US"/>
              <a:t>virtual bidding market.</a:t>
            </a:r>
            <a:endParaRPr lang="en-US" dirty="0"/>
          </a:p>
        </p:txBody>
      </p:sp>
      <p:pic>
        <p:nvPicPr>
          <p:cNvPr id="4" name="Picture 3"/>
          <p:cNvPicPr>
            <a:picLocks noChangeAspect="1"/>
          </p:cNvPicPr>
          <p:nvPr/>
        </p:nvPicPr>
        <p:blipFill rotWithShape="1">
          <a:blip r:embed="rId2"/>
          <a:srcRect r="6885"/>
          <a:stretch/>
        </p:blipFill>
        <p:spPr>
          <a:xfrm>
            <a:off x="4343400" y="774657"/>
            <a:ext cx="4477364" cy="347496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824" y="680258"/>
            <a:ext cx="4634753" cy="3581400"/>
          </a:xfrm>
          <a:prstGeom prst="rect">
            <a:avLst/>
          </a:prstGeom>
        </p:spPr>
      </p:pic>
      <p:sp>
        <p:nvSpPr>
          <p:cNvPr id="6" name="TextBox 5"/>
          <p:cNvSpPr txBox="1"/>
          <p:nvPr/>
        </p:nvSpPr>
        <p:spPr>
          <a:xfrm>
            <a:off x="533400" y="6115665"/>
            <a:ext cx="8098435" cy="461665"/>
          </a:xfrm>
          <a:prstGeom prst="rect">
            <a:avLst/>
          </a:prstGeom>
          <a:noFill/>
        </p:spPr>
        <p:txBody>
          <a:bodyPr wrap="none" rtlCol="0">
            <a:spAutoFit/>
          </a:bodyPr>
          <a:lstStyle/>
          <a:p>
            <a:r>
              <a:rPr lang="en-US" sz="2400" i="1" dirty="0"/>
              <a:t>Which (zone, hour) combination should we bid on?  How much?</a:t>
            </a:r>
          </a:p>
        </p:txBody>
      </p:sp>
      <p:pic>
        <p:nvPicPr>
          <p:cNvPr id="8" name="Picture 7">
            <a:extLst>
              <a:ext uri="{FF2B5EF4-FFF2-40B4-BE49-F238E27FC236}">
                <a16:creationId xmlns:a16="http://schemas.microsoft.com/office/drawing/2014/main" id="{534C62B1-024C-2749-9E3C-2F8229219E8F}"/>
              </a:ext>
            </a:extLst>
          </p:cNvPr>
          <p:cNvPicPr>
            <a:picLocks noChangeAspect="1"/>
          </p:cNvPicPr>
          <p:nvPr/>
        </p:nvPicPr>
        <p:blipFill>
          <a:blip r:embed="rId4"/>
          <a:stretch>
            <a:fillRect/>
          </a:stretch>
        </p:blipFill>
        <p:spPr>
          <a:xfrm>
            <a:off x="2616201" y="206984"/>
            <a:ext cx="6375400" cy="513089"/>
          </a:xfrm>
          <a:prstGeom prst="rect">
            <a:avLst/>
          </a:prstGeom>
        </p:spPr>
      </p:pic>
    </p:spTree>
    <p:extLst>
      <p:ext uri="{BB962C8B-B14F-4D97-AF65-F5344CB8AC3E}">
        <p14:creationId xmlns:p14="http://schemas.microsoft.com/office/powerpoint/2010/main" val="3430297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1ECBB-ADDB-134E-9180-D63BAE680FB4}"/>
              </a:ext>
            </a:extLst>
          </p:cNvPr>
          <p:cNvSpPr>
            <a:spLocks noGrp="1"/>
          </p:cNvSpPr>
          <p:nvPr>
            <p:ph type="title"/>
          </p:nvPr>
        </p:nvSpPr>
        <p:spPr/>
        <p:txBody>
          <a:bodyPr/>
          <a:lstStyle/>
          <a:p>
            <a:r>
              <a:rPr lang="en-US" dirty="0"/>
              <a:t>Types of virtual trades</a:t>
            </a:r>
          </a:p>
        </p:txBody>
      </p:sp>
      <p:sp>
        <p:nvSpPr>
          <p:cNvPr id="3" name="Content Placeholder 2">
            <a:extLst>
              <a:ext uri="{FF2B5EF4-FFF2-40B4-BE49-F238E27FC236}">
                <a16:creationId xmlns:a16="http://schemas.microsoft.com/office/drawing/2014/main" id="{64B04B29-E21F-1B44-A849-3459C498472C}"/>
              </a:ext>
            </a:extLst>
          </p:cNvPr>
          <p:cNvSpPr>
            <a:spLocks noGrp="1"/>
          </p:cNvSpPr>
          <p:nvPr>
            <p:ph idx="1"/>
          </p:nvPr>
        </p:nvSpPr>
        <p:spPr>
          <a:xfrm>
            <a:off x="457200" y="1600200"/>
            <a:ext cx="8229600" cy="4983162"/>
          </a:xfrm>
        </p:spPr>
        <p:txBody>
          <a:bodyPr>
            <a:normAutofit/>
          </a:bodyPr>
          <a:lstStyle/>
          <a:p>
            <a:pPr marL="0" indent="0">
              <a:buNone/>
            </a:pPr>
            <a:r>
              <a:rPr lang="en-US" dirty="0"/>
              <a:t>Two types of virtual bids:</a:t>
            </a:r>
          </a:p>
          <a:p>
            <a:pPr lvl="1"/>
            <a:r>
              <a:rPr lang="en-US" dirty="0"/>
              <a:t>(INC bids) Generate a certain amount in the DA market at a certain price.</a:t>
            </a:r>
          </a:p>
          <a:p>
            <a:pPr lvl="1"/>
            <a:r>
              <a:rPr lang="en-US" dirty="0"/>
              <a:t>(DEC bids) Demand a certain amount in the DA market at a certain price.</a:t>
            </a:r>
          </a:p>
          <a:p>
            <a:pPr marL="57150" indent="0">
              <a:buNone/>
            </a:pPr>
            <a:r>
              <a:rPr lang="en-US" dirty="0"/>
              <a:t>They automatically assume the opposite position in the real-time market.</a:t>
            </a:r>
          </a:p>
          <a:p>
            <a:pPr lvl="1"/>
            <a:r>
              <a:rPr lang="en-US" dirty="0"/>
              <a:t>INC bids: they act as demanders in the RT market.</a:t>
            </a:r>
          </a:p>
          <a:p>
            <a:pPr lvl="1"/>
            <a:r>
              <a:rPr lang="en-US" dirty="0"/>
              <a:t>DEC bids: they act as generators in the RT market.</a:t>
            </a:r>
          </a:p>
        </p:txBody>
      </p:sp>
      <p:sp>
        <p:nvSpPr>
          <p:cNvPr id="4" name="TextBox 3">
            <a:extLst>
              <a:ext uri="{FF2B5EF4-FFF2-40B4-BE49-F238E27FC236}">
                <a16:creationId xmlns:a16="http://schemas.microsoft.com/office/drawing/2014/main" id="{321B3B6A-4E3B-7A42-878E-F8DEB81E06B4}"/>
              </a:ext>
            </a:extLst>
          </p:cNvPr>
          <p:cNvSpPr txBox="1"/>
          <p:nvPr/>
        </p:nvSpPr>
        <p:spPr>
          <a:xfrm>
            <a:off x="3429000" y="6239430"/>
            <a:ext cx="4648200" cy="523220"/>
          </a:xfrm>
          <a:prstGeom prst="rect">
            <a:avLst/>
          </a:prstGeom>
          <a:noFill/>
        </p:spPr>
        <p:txBody>
          <a:bodyPr wrap="square" rtlCol="0">
            <a:spAutoFit/>
          </a:bodyPr>
          <a:lstStyle/>
          <a:p>
            <a:r>
              <a:rPr lang="en-US" sz="2800" i="1" dirty="0">
                <a:solidFill>
                  <a:schemeClr val="accent2"/>
                </a:solidFill>
              </a:rPr>
              <a:t>We will only consider DEC bids.</a:t>
            </a:r>
          </a:p>
        </p:txBody>
      </p:sp>
    </p:spTree>
    <p:extLst>
      <p:ext uri="{BB962C8B-B14F-4D97-AF65-F5344CB8AC3E}">
        <p14:creationId xmlns:p14="http://schemas.microsoft.com/office/powerpoint/2010/main" val="747822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55FE4-6872-1144-953F-3C4B65116C09}"/>
              </a:ext>
            </a:extLst>
          </p:cNvPr>
          <p:cNvSpPr>
            <a:spLocks noGrp="1"/>
          </p:cNvSpPr>
          <p:nvPr>
            <p:ph type="title"/>
          </p:nvPr>
        </p:nvSpPr>
        <p:spPr/>
        <p:txBody>
          <a:bodyPr>
            <a:normAutofit/>
          </a:bodyPr>
          <a:lstStyle/>
          <a:p>
            <a:r>
              <a:rPr lang="en-US" dirty="0"/>
              <a:t>DEC bid format at each hour</a:t>
            </a:r>
          </a:p>
        </p:txBody>
      </p:sp>
      <p:sp>
        <p:nvSpPr>
          <p:cNvPr id="3" name="Content Placeholder 2">
            <a:extLst>
              <a:ext uri="{FF2B5EF4-FFF2-40B4-BE49-F238E27FC236}">
                <a16:creationId xmlns:a16="http://schemas.microsoft.com/office/drawing/2014/main" id="{F22531B9-17C2-5B4B-8BFA-B0595D1E0B26}"/>
              </a:ext>
            </a:extLst>
          </p:cNvPr>
          <p:cNvSpPr>
            <a:spLocks noGrp="1"/>
          </p:cNvSpPr>
          <p:nvPr>
            <p:ph idx="1"/>
          </p:nvPr>
        </p:nvSpPr>
        <p:spPr>
          <a:xfrm>
            <a:off x="304800" y="1600200"/>
            <a:ext cx="8534400" cy="4525963"/>
          </a:xfrm>
        </p:spPr>
        <p:txBody>
          <a:bodyPr>
            <a:normAutofit lnSpcReduction="10000"/>
          </a:bodyPr>
          <a:lstStyle/>
          <a:p>
            <a:r>
              <a:rPr lang="en-US" dirty="0"/>
              <a:t>A trader puts in a bid that is composed of                 </a:t>
            </a:r>
          </a:p>
          <a:p>
            <a:pPr marL="0" indent="0">
              <a:buNone/>
            </a:pPr>
            <a:r>
              <a:rPr lang="en-US" dirty="0"/>
              <a:t>    and          .</a:t>
            </a:r>
          </a:p>
          <a:p>
            <a:r>
              <a:rPr lang="en-US" dirty="0"/>
              <a:t> The bid expresses the trader’s intent to buy “</a:t>
            </a:r>
            <a:r>
              <a:rPr lang="en-US" dirty="0" err="1"/>
              <a:t>upto</a:t>
            </a:r>
            <a:r>
              <a:rPr lang="en-US" dirty="0"/>
              <a:t>”            MW of power at or below a price of           $/MW at that zone.</a:t>
            </a:r>
          </a:p>
          <a:p>
            <a:r>
              <a:rPr lang="en-US" dirty="0"/>
              <a:t>She competes with other entities in the market who put in bids to buy power at different prices.</a:t>
            </a:r>
          </a:p>
          <a:p>
            <a:r>
              <a:rPr lang="en-US" dirty="0"/>
              <a:t>Her bid can only clear when her bid price is higher than the DA market price at that zone.</a:t>
            </a:r>
          </a:p>
          <a:p>
            <a:pPr marL="0" indent="0">
              <a:buNone/>
            </a:pPr>
            <a:endParaRPr lang="en-US" dirty="0"/>
          </a:p>
        </p:txBody>
      </p:sp>
      <p:pic>
        <p:nvPicPr>
          <p:cNvPr id="7" name="Picture 6">
            <a:extLst>
              <a:ext uri="{FF2B5EF4-FFF2-40B4-BE49-F238E27FC236}">
                <a16:creationId xmlns:a16="http://schemas.microsoft.com/office/drawing/2014/main" id="{1B3300B4-CD85-5A46-ADFA-967C30C848B0}"/>
              </a:ext>
            </a:extLst>
          </p:cNvPr>
          <p:cNvPicPr>
            <a:picLocks noChangeAspect="1"/>
          </p:cNvPicPr>
          <p:nvPr/>
        </p:nvPicPr>
        <p:blipFill>
          <a:blip r:embed="rId2"/>
          <a:stretch>
            <a:fillRect/>
          </a:stretch>
        </p:blipFill>
        <p:spPr>
          <a:xfrm>
            <a:off x="1447800" y="2139462"/>
            <a:ext cx="838199" cy="451338"/>
          </a:xfrm>
          <a:prstGeom prst="rect">
            <a:avLst/>
          </a:prstGeom>
        </p:spPr>
      </p:pic>
      <p:pic>
        <p:nvPicPr>
          <p:cNvPr id="8" name="Picture 7">
            <a:extLst>
              <a:ext uri="{FF2B5EF4-FFF2-40B4-BE49-F238E27FC236}">
                <a16:creationId xmlns:a16="http://schemas.microsoft.com/office/drawing/2014/main" id="{73B23CB7-0B60-2D44-A4BA-684933E904AB}"/>
              </a:ext>
            </a:extLst>
          </p:cNvPr>
          <p:cNvPicPr>
            <a:picLocks noChangeAspect="1"/>
          </p:cNvPicPr>
          <p:nvPr/>
        </p:nvPicPr>
        <p:blipFill>
          <a:blip r:embed="rId3"/>
          <a:stretch>
            <a:fillRect/>
          </a:stretch>
        </p:blipFill>
        <p:spPr>
          <a:xfrm>
            <a:off x="7696200" y="1628078"/>
            <a:ext cx="838200" cy="429322"/>
          </a:xfrm>
          <a:prstGeom prst="rect">
            <a:avLst/>
          </a:prstGeom>
        </p:spPr>
      </p:pic>
      <p:pic>
        <p:nvPicPr>
          <p:cNvPr id="9" name="Picture 8">
            <a:extLst>
              <a:ext uri="{FF2B5EF4-FFF2-40B4-BE49-F238E27FC236}">
                <a16:creationId xmlns:a16="http://schemas.microsoft.com/office/drawing/2014/main" id="{0012FCF0-896E-5E4E-8AA7-C333C0497C53}"/>
              </a:ext>
            </a:extLst>
          </p:cNvPr>
          <p:cNvPicPr>
            <a:picLocks noChangeAspect="1"/>
          </p:cNvPicPr>
          <p:nvPr/>
        </p:nvPicPr>
        <p:blipFill>
          <a:blip r:embed="rId3"/>
          <a:stretch>
            <a:fillRect/>
          </a:stretch>
        </p:blipFill>
        <p:spPr>
          <a:xfrm>
            <a:off x="1981200" y="3124200"/>
            <a:ext cx="838200" cy="429322"/>
          </a:xfrm>
          <a:prstGeom prst="rect">
            <a:avLst/>
          </a:prstGeom>
        </p:spPr>
      </p:pic>
      <p:pic>
        <p:nvPicPr>
          <p:cNvPr id="10" name="Picture 9">
            <a:extLst>
              <a:ext uri="{FF2B5EF4-FFF2-40B4-BE49-F238E27FC236}">
                <a16:creationId xmlns:a16="http://schemas.microsoft.com/office/drawing/2014/main" id="{C5552AA5-7F44-F443-B4C9-CB21243D3EBC}"/>
              </a:ext>
            </a:extLst>
          </p:cNvPr>
          <p:cNvPicPr>
            <a:picLocks noChangeAspect="1"/>
          </p:cNvPicPr>
          <p:nvPr/>
        </p:nvPicPr>
        <p:blipFill>
          <a:blip r:embed="rId2"/>
          <a:stretch>
            <a:fillRect/>
          </a:stretch>
        </p:blipFill>
        <p:spPr>
          <a:xfrm>
            <a:off x="1143001" y="3558932"/>
            <a:ext cx="838199" cy="451338"/>
          </a:xfrm>
          <a:prstGeom prst="rect">
            <a:avLst/>
          </a:prstGeom>
        </p:spPr>
      </p:pic>
    </p:spTree>
    <p:extLst>
      <p:ext uri="{BB962C8B-B14F-4D97-AF65-F5344CB8AC3E}">
        <p14:creationId xmlns:p14="http://schemas.microsoft.com/office/powerpoint/2010/main" val="223819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9C14-1B67-C747-8318-A0DDCA909382}"/>
              </a:ext>
            </a:extLst>
          </p:cNvPr>
          <p:cNvSpPr>
            <a:spLocks noGrp="1"/>
          </p:cNvSpPr>
          <p:nvPr>
            <p:ph type="title"/>
          </p:nvPr>
        </p:nvSpPr>
        <p:spPr>
          <a:xfrm>
            <a:off x="457200" y="274638"/>
            <a:ext cx="8229600" cy="845543"/>
          </a:xfrm>
        </p:spPr>
        <p:txBody>
          <a:bodyPr/>
          <a:lstStyle/>
          <a:p>
            <a:r>
              <a:rPr lang="en-US" dirty="0"/>
              <a:t>Outcome of bid at a given hour</a:t>
            </a:r>
          </a:p>
        </p:txBody>
      </p:sp>
      <p:sp>
        <p:nvSpPr>
          <p:cNvPr id="3" name="Content Placeholder 2">
            <a:extLst>
              <a:ext uri="{FF2B5EF4-FFF2-40B4-BE49-F238E27FC236}">
                <a16:creationId xmlns:a16="http://schemas.microsoft.com/office/drawing/2014/main" id="{00385E79-6EA5-3E41-B960-AC005341AE09}"/>
              </a:ext>
            </a:extLst>
          </p:cNvPr>
          <p:cNvSpPr>
            <a:spLocks noGrp="1"/>
          </p:cNvSpPr>
          <p:nvPr>
            <p:ph idx="1"/>
          </p:nvPr>
        </p:nvSpPr>
        <p:spPr>
          <a:xfrm>
            <a:off x="457200" y="1295400"/>
            <a:ext cx="8229600" cy="5562600"/>
          </a:xfrm>
        </p:spPr>
        <p:txBody>
          <a:bodyPr>
            <a:normAutofit/>
          </a:bodyPr>
          <a:lstStyle/>
          <a:p>
            <a:r>
              <a:rPr lang="en-US" dirty="0"/>
              <a:t>The bid clears if                           . </a:t>
            </a:r>
          </a:p>
          <a:p>
            <a:endParaRPr lang="en-US" dirty="0"/>
          </a:p>
          <a:p>
            <a:r>
              <a:rPr lang="en-US" dirty="0"/>
              <a:t>The whole quantity            is cleared.</a:t>
            </a:r>
          </a:p>
          <a:p>
            <a:endParaRPr lang="en-US" dirty="0"/>
          </a:p>
          <a:p>
            <a:r>
              <a:rPr lang="en-US" dirty="0"/>
              <a:t>Trader pays                     .</a:t>
            </a:r>
          </a:p>
          <a:p>
            <a:endParaRPr lang="en-US" dirty="0"/>
          </a:p>
          <a:p>
            <a:r>
              <a:rPr lang="en-US" dirty="0"/>
              <a:t>Trader is paid                       .</a:t>
            </a:r>
          </a:p>
          <a:p>
            <a:endParaRPr lang="en-US" dirty="0"/>
          </a:p>
          <a:p>
            <a:r>
              <a:rPr lang="en-US" dirty="0"/>
              <a:t>Trader profits                                          . </a:t>
            </a:r>
          </a:p>
        </p:txBody>
      </p:sp>
      <p:pic>
        <p:nvPicPr>
          <p:cNvPr id="5" name="Picture 4">
            <a:extLst>
              <a:ext uri="{FF2B5EF4-FFF2-40B4-BE49-F238E27FC236}">
                <a16:creationId xmlns:a16="http://schemas.microsoft.com/office/drawing/2014/main" id="{1FE56E6A-1806-E647-B8E8-A935A22311AD}"/>
              </a:ext>
            </a:extLst>
          </p:cNvPr>
          <p:cNvPicPr>
            <a:picLocks noChangeAspect="1"/>
          </p:cNvPicPr>
          <p:nvPr/>
        </p:nvPicPr>
        <p:blipFill>
          <a:blip r:embed="rId2"/>
          <a:stretch>
            <a:fillRect/>
          </a:stretch>
        </p:blipFill>
        <p:spPr>
          <a:xfrm>
            <a:off x="3581400" y="1349298"/>
            <a:ext cx="2286000" cy="479502"/>
          </a:xfrm>
          <a:prstGeom prst="rect">
            <a:avLst/>
          </a:prstGeom>
        </p:spPr>
      </p:pic>
      <p:pic>
        <p:nvPicPr>
          <p:cNvPr id="6" name="Picture 5">
            <a:extLst>
              <a:ext uri="{FF2B5EF4-FFF2-40B4-BE49-F238E27FC236}">
                <a16:creationId xmlns:a16="http://schemas.microsoft.com/office/drawing/2014/main" id="{78383521-8E73-A140-9C34-A16E30D6AB2C}"/>
              </a:ext>
            </a:extLst>
          </p:cNvPr>
          <p:cNvPicPr>
            <a:picLocks noChangeAspect="1"/>
          </p:cNvPicPr>
          <p:nvPr/>
        </p:nvPicPr>
        <p:blipFill>
          <a:blip r:embed="rId3"/>
          <a:stretch>
            <a:fillRect/>
          </a:stretch>
        </p:blipFill>
        <p:spPr>
          <a:xfrm>
            <a:off x="4267200" y="2515936"/>
            <a:ext cx="838200" cy="429322"/>
          </a:xfrm>
          <a:prstGeom prst="rect">
            <a:avLst/>
          </a:prstGeom>
        </p:spPr>
      </p:pic>
      <p:pic>
        <p:nvPicPr>
          <p:cNvPr id="7" name="Picture 6">
            <a:extLst>
              <a:ext uri="{FF2B5EF4-FFF2-40B4-BE49-F238E27FC236}">
                <a16:creationId xmlns:a16="http://schemas.microsoft.com/office/drawing/2014/main" id="{1BC1B962-FAAB-194D-AECC-D80759F6C3D1}"/>
              </a:ext>
            </a:extLst>
          </p:cNvPr>
          <p:cNvPicPr>
            <a:picLocks noChangeAspect="1"/>
          </p:cNvPicPr>
          <p:nvPr/>
        </p:nvPicPr>
        <p:blipFill>
          <a:blip r:embed="rId4"/>
          <a:stretch>
            <a:fillRect/>
          </a:stretch>
        </p:blipFill>
        <p:spPr>
          <a:xfrm>
            <a:off x="2959100" y="3657600"/>
            <a:ext cx="1720850" cy="453967"/>
          </a:xfrm>
          <a:prstGeom prst="rect">
            <a:avLst/>
          </a:prstGeom>
        </p:spPr>
      </p:pic>
      <p:pic>
        <p:nvPicPr>
          <p:cNvPr id="8" name="Picture 7">
            <a:extLst>
              <a:ext uri="{FF2B5EF4-FFF2-40B4-BE49-F238E27FC236}">
                <a16:creationId xmlns:a16="http://schemas.microsoft.com/office/drawing/2014/main" id="{729F8E1B-C49F-E540-B7FC-B8440626B4C6}"/>
              </a:ext>
            </a:extLst>
          </p:cNvPr>
          <p:cNvPicPr>
            <a:picLocks noChangeAspect="1"/>
          </p:cNvPicPr>
          <p:nvPr/>
        </p:nvPicPr>
        <p:blipFill>
          <a:blip r:embed="rId5"/>
          <a:stretch>
            <a:fillRect/>
          </a:stretch>
        </p:blipFill>
        <p:spPr>
          <a:xfrm>
            <a:off x="3286125" y="4845595"/>
            <a:ext cx="1895475" cy="488405"/>
          </a:xfrm>
          <a:prstGeom prst="rect">
            <a:avLst/>
          </a:prstGeom>
        </p:spPr>
      </p:pic>
      <p:sp>
        <p:nvSpPr>
          <p:cNvPr id="9" name="TextBox 8">
            <a:extLst>
              <a:ext uri="{FF2B5EF4-FFF2-40B4-BE49-F238E27FC236}">
                <a16:creationId xmlns:a16="http://schemas.microsoft.com/office/drawing/2014/main" id="{B7538FAC-21C9-FC42-81EF-2D17110FB130}"/>
              </a:ext>
            </a:extLst>
          </p:cNvPr>
          <p:cNvSpPr txBox="1"/>
          <p:nvPr/>
        </p:nvSpPr>
        <p:spPr>
          <a:xfrm>
            <a:off x="5645382" y="3100301"/>
            <a:ext cx="2759923" cy="369332"/>
          </a:xfrm>
          <a:prstGeom prst="rect">
            <a:avLst/>
          </a:prstGeom>
          <a:noFill/>
        </p:spPr>
        <p:txBody>
          <a:bodyPr wrap="none" rtlCol="0">
            <a:spAutoFit/>
          </a:bodyPr>
          <a:lstStyle/>
          <a:p>
            <a:r>
              <a:rPr lang="en-US" i="1" dirty="0"/>
              <a:t>…for demand in DA market</a:t>
            </a:r>
          </a:p>
        </p:txBody>
      </p:sp>
      <p:sp>
        <p:nvSpPr>
          <p:cNvPr id="10" name="TextBox 9">
            <a:extLst>
              <a:ext uri="{FF2B5EF4-FFF2-40B4-BE49-F238E27FC236}">
                <a16:creationId xmlns:a16="http://schemas.microsoft.com/office/drawing/2014/main" id="{A2D1D21C-D7D7-E147-9F44-55A8B1E887A7}"/>
              </a:ext>
            </a:extLst>
          </p:cNvPr>
          <p:cNvSpPr txBox="1"/>
          <p:nvPr/>
        </p:nvSpPr>
        <p:spPr>
          <a:xfrm>
            <a:off x="5867400" y="3884583"/>
            <a:ext cx="2971800" cy="646331"/>
          </a:xfrm>
          <a:prstGeom prst="rect">
            <a:avLst/>
          </a:prstGeom>
          <a:noFill/>
        </p:spPr>
        <p:txBody>
          <a:bodyPr wrap="square" rtlCol="0">
            <a:spAutoFit/>
          </a:bodyPr>
          <a:lstStyle/>
          <a:p>
            <a:r>
              <a:rPr lang="en-US" i="1" dirty="0"/>
              <a:t>…for automatically enrolled to generate in the RT market</a:t>
            </a:r>
          </a:p>
        </p:txBody>
      </p:sp>
      <p:sp>
        <p:nvSpPr>
          <p:cNvPr id="11" name="Freeform 10">
            <a:extLst>
              <a:ext uri="{FF2B5EF4-FFF2-40B4-BE49-F238E27FC236}">
                <a16:creationId xmlns:a16="http://schemas.microsoft.com/office/drawing/2014/main" id="{66C30CF3-31AB-3442-B1DA-507994D8ADC0}"/>
              </a:ext>
            </a:extLst>
          </p:cNvPr>
          <p:cNvSpPr/>
          <p:nvPr/>
        </p:nvSpPr>
        <p:spPr>
          <a:xfrm rot="10039502" flipV="1">
            <a:off x="4852773" y="3583995"/>
            <a:ext cx="1520007" cy="270346"/>
          </a:xfrm>
          <a:custGeom>
            <a:avLst/>
            <a:gdLst>
              <a:gd name="connsiteX0" fmla="*/ 76382 w 950311"/>
              <a:gd name="connsiteY0" fmla="*/ 0 h 1637506"/>
              <a:gd name="connsiteX1" fmla="*/ 76382 w 950311"/>
              <a:gd name="connsiteY1" fmla="*/ 1622986 h 1637506"/>
              <a:gd name="connsiteX2" fmla="*/ 870170 w 950311"/>
              <a:gd name="connsiteY2" fmla="*/ 793852 h 1637506"/>
              <a:gd name="connsiteX3" fmla="*/ 923090 w 950311"/>
              <a:gd name="connsiteY3" fmla="*/ 723287 h 1637506"/>
            </a:gdLst>
            <a:ahLst/>
            <a:cxnLst>
              <a:cxn ang="0">
                <a:pos x="connsiteX0" y="connsiteY0"/>
              </a:cxn>
              <a:cxn ang="0">
                <a:pos x="connsiteX1" y="connsiteY1"/>
              </a:cxn>
              <a:cxn ang="0">
                <a:pos x="connsiteX2" y="connsiteY2"/>
              </a:cxn>
              <a:cxn ang="0">
                <a:pos x="connsiteX3" y="connsiteY3"/>
              </a:cxn>
            </a:cxnLst>
            <a:rect l="l" t="t" r="r" b="b"/>
            <a:pathLst>
              <a:path w="950311" h="1637506">
                <a:moveTo>
                  <a:pt x="76382" y="0"/>
                </a:moveTo>
                <a:cubicBezTo>
                  <a:pt x="10233" y="745338"/>
                  <a:pt x="-55916" y="1490677"/>
                  <a:pt x="76382" y="1622986"/>
                </a:cubicBezTo>
                <a:cubicBezTo>
                  <a:pt x="208680" y="1755295"/>
                  <a:pt x="729052" y="943802"/>
                  <a:pt x="870170" y="793852"/>
                </a:cubicBezTo>
                <a:cubicBezTo>
                  <a:pt x="1011288" y="643902"/>
                  <a:pt x="923090" y="723287"/>
                  <a:pt x="923090" y="723287"/>
                </a:cubicBezTo>
              </a:path>
            </a:pathLst>
          </a:custGeom>
          <a:ln w="57150" cmpd="sng">
            <a:solidFill>
              <a:schemeClr val="accent1"/>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Freeform 11">
            <a:extLst>
              <a:ext uri="{FF2B5EF4-FFF2-40B4-BE49-F238E27FC236}">
                <a16:creationId xmlns:a16="http://schemas.microsoft.com/office/drawing/2014/main" id="{E2F8C717-66DA-6D43-A02D-FB5B85890251}"/>
              </a:ext>
            </a:extLst>
          </p:cNvPr>
          <p:cNvSpPr/>
          <p:nvPr/>
        </p:nvSpPr>
        <p:spPr>
          <a:xfrm rot="10039502" flipV="1">
            <a:off x="5040339" y="4694379"/>
            <a:ext cx="1520007" cy="270346"/>
          </a:xfrm>
          <a:custGeom>
            <a:avLst/>
            <a:gdLst>
              <a:gd name="connsiteX0" fmla="*/ 76382 w 950311"/>
              <a:gd name="connsiteY0" fmla="*/ 0 h 1637506"/>
              <a:gd name="connsiteX1" fmla="*/ 76382 w 950311"/>
              <a:gd name="connsiteY1" fmla="*/ 1622986 h 1637506"/>
              <a:gd name="connsiteX2" fmla="*/ 870170 w 950311"/>
              <a:gd name="connsiteY2" fmla="*/ 793852 h 1637506"/>
              <a:gd name="connsiteX3" fmla="*/ 923090 w 950311"/>
              <a:gd name="connsiteY3" fmla="*/ 723287 h 1637506"/>
            </a:gdLst>
            <a:ahLst/>
            <a:cxnLst>
              <a:cxn ang="0">
                <a:pos x="connsiteX0" y="connsiteY0"/>
              </a:cxn>
              <a:cxn ang="0">
                <a:pos x="connsiteX1" y="connsiteY1"/>
              </a:cxn>
              <a:cxn ang="0">
                <a:pos x="connsiteX2" y="connsiteY2"/>
              </a:cxn>
              <a:cxn ang="0">
                <a:pos x="connsiteX3" y="connsiteY3"/>
              </a:cxn>
            </a:cxnLst>
            <a:rect l="l" t="t" r="r" b="b"/>
            <a:pathLst>
              <a:path w="950311" h="1637506">
                <a:moveTo>
                  <a:pt x="76382" y="0"/>
                </a:moveTo>
                <a:cubicBezTo>
                  <a:pt x="10233" y="745338"/>
                  <a:pt x="-55916" y="1490677"/>
                  <a:pt x="76382" y="1622986"/>
                </a:cubicBezTo>
                <a:cubicBezTo>
                  <a:pt x="208680" y="1755295"/>
                  <a:pt x="729052" y="943802"/>
                  <a:pt x="870170" y="793852"/>
                </a:cubicBezTo>
                <a:cubicBezTo>
                  <a:pt x="1011288" y="643902"/>
                  <a:pt x="923090" y="723287"/>
                  <a:pt x="923090" y="723287"/>
                </a:cubicBezTo>
              </a:path>
            </a:pathLst>
          </a:custGeom>
          <a:ln w="57150" cmpd="sng">
            <a:solidFill>
              <a:schemeClr val="accent1"/>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4" name="Picture 3">
            <a:extLst>
              <a:ext uri="{FF2B5EF4-FFF2-40B4-BE49-F238E27FC236}">
                <a16:creationId xmlns:a16="http://schemas.microsoft.com/office/drawing/2014/main" id="{89477427-47D6-5B46-832C-E90D0D0B89AB}"/>
              </a:ext>
            </a:extLst>
          </p:cNvPr>
          <p:cNvPicPr>
            <a:picLocks noChangeAspect="1"/>
          </p:cNvPicPr>
          <p:nvPr/>
        </p:nvPicPr>
        <p:blipFill>
          <a:blip r:embed="rId6"/>
          <a:stretch>
            <a:fillRect/>
          </a:stretch>
        </p:blipFill>
        <p:spPr>
          <a:xfrm>
            <a:off x="3243847" y="6024926"/>
            <a:ext cx="3697918" cy="528274"/>
          </a:xfrm>
          <a:prstGeom prst="rect">
            <a:avLst/>
          </a:prstGeom>
        </p:spPr>
      </p:pic>
    </p:spTree>
    <p:extLst>
      <p:ext uri="{BB962C8B-B14F-4D97-AF65-F5344CB8AC3E}">
        <p14:creationId xmlns:p14="http://schemas.microsoft.com/office/powerpoint/2010/main" val="3264022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52FB88-CF6D-A642-890A-4C48F21FD7F8}"/>
              </a:ext>
            </a:extLst>
          </p:cNvPr>
          <p:cNvSpPr>
            <a:spLocks noGrp="1"/>
          </p:cNvSpPr>
          <p:nvPr>
            <p:ph type="title"/>
          </p:nvPr>
        </p:nvSpPr>
        <p:spPr>
          <a:xfrm>
            <a:off x="457200" y="274638"/>
            <a:ext cx="3962400" cy="1143000"/>
          </a:xfrm>
        </p:spPr>
        <p:txBody>
          <a:bodyPr/>
          <a:lstStyle/>
          <a:p>
            <a:pPr algn="l"/>
            <a:r>
              <a:rPr lang="en-US" dirty="0"/>
              <a:t>Trading pipeline</a:t>
            </a:r>
          </a:p>
        </p:txBody>
      </p:sp>
      <p:pic>
        <p:nvPicPr>
          <p:cNvPr id="12" name="Picture 11">
            <a:extLst>
              <a:ext uri="{FF2B5EF4-FFF2-40B4-BE49-F238E27FC236}">
                <a16:creationId xmlns:a16="http://schemas.microsoft.com/office/drawing/2014/main" id="{770D13AF-6013-9541-AF97-AA42B194D7A7}"/>
              </a:ext>
            </a:extLst>
          </p:cNvPr>
          <p:cNvPicPr>
            <a:picLocks noChangeAspect="1"/>
          </p:cNvPicPr>
          <p:nvPr/>
        </p:nvPicPr>
        <p:blipFill>
          <a:blip r:embed="rId2"/>
          <a:stretch>
            <a:fillRect/>
          </a:stretch>
        </p:blipFill>
        <p:spPr>
          <a:xfrm>
            <a:off x="2286000" y="2025755"/>
            <a:ext cx="3517900" cy="491864"/>
          </a:xfrm>
          <a:prstGeom prst="rect">
            <a:avLst/>
          </a:prstGeom>
        </p:spPr>
      </p:pic>
      <p:sp>
        <p:nvSpPr>
          <p:cNvPr id="13" name="TextBox 12">
            <a:extLst>
              <a:ext uri="{FF2B5EF4-FFF2-40B4-BE49-F238E27FC236}">
                <a16:creationId xmlns:a16="http://schemas.microsoft.com/office/drawing/2014/main" id="{D3F94F70-F220-E94C-8E23-BF28393F0BA5}"/>
              </a:ext>
            </a:extLst>
          </p:cNvPr>
          <p:cNvSpPr txBox="1"/>
          <p:nvPr/>
        </p:nvSpPr>
        <p:spPr>
          <a:xfrm>
            <a:off x="457200" y="1994399"/>
            <a:ext cx="1755032" cy="523220"/>
          </a:xfrm>
          <a:prstGeom prst="rect">
            <a:avLst/>
          </a:prstGeom>
          <a:noFill/>
        </p:spPr>
        <p:txBody>
          <a:bodyPr wrap="none" rtlCol="0">
            <a:spAutoFit/>
          </a:bodyPr>
          <a:lstStyle/>
          <a:p>
            <a:r>
              <a:rPr lang="en-US" sz="2400" dirty="0"/>
              <a:t>You </a:t>
            </a:r>
            <a:r>
              <a:rPr lang="en-US" sz="2800" dirty="0"/>
              <a:t>decide</a:t>
            </a:r>
            <a:r>
              <a:rPr lang="en-US" sz="2400" dirty="0"/>
              <a:t>:</a:t>
            </a:r>
          </a:p>
        </p:txBody>
      </p:sp>
      <p:sp>
        <p:nvSpPr>
          <p:cNvPr id="15" name="TextBox 14">
            <a:extLst>
              <a:ext uri="{FF2B5EF4-FFF2-40B4-BE49-F238E27FC236}">
                <a16:creationId xmlns:a16="http://schemas.microsoft.com/office/drawing/2014/main" id="{FD6A86E7-DAC1-3D47-B946-DA896E60266B}"/>
              </a:ext>
            </a:extLst>
          </p:cNvPr>
          <p:cNvSpPr txBox="1"/>
          <p:nvPr/>
        </p:nvSpPr>
        <p:spPr>
          <a:xfrm>
            <a:off x="457200" y="2767134"/>
            <a:ext cx="4953000" cy="1938992"/>
          </a:xfrm>
          <a:prstGeom prst="rect">
            <a:avLst/>
          </a:prstGeom>
          <a:noFill/>
        </p:spPr>
        <p:txBody>
          <a:bodyPr wrap="square" rtlCol="0">
            <a:spAutoFit/>
          </a:bodyPr>
          <a:lstStyle/>
          <a:p>
            <a:r>
              <a:rPr lang="en-US" sz="2400" dirty="0"/>
              <a:t>Your bid clears if:</a:t>
            </a:r>
          </a:p>
          <a:p>
            <a:endParaRPr lang="en-US" sz="2400" dirty="0"/>
          </a:p>
          <a:p>
            <a:r>
              <a:rPr lang="en-US" sz="2400" dirty="0"/>
              <a:t>If cleared, you make:</a:t>
            </a:r>
          </a:p>
          <a:p>
            <a:endParaRPr lang="en-US" sz="2400" dirty="0"/>
          </a:p>
          <a:p>
            <a:r>
              <a:rPr lang="en-US" sz="2400" dirty="0"/>
              <a:t>If not cleared, you make 0.</a:t>
            </a:r>
          </a:p>
        </p:txBody>
      </p:sp>
      <p:pic>
        <p:nvPicPr>
          <p:cNvPr id="17" name="Picture 16">
            <a:extLst>
              <a:ext uri="{FF2B5EF4-FFF2-40B4-BE49-F238E27FC236}">
                <a16:creationId xmlns:a16="http://schemas.microsoft.com/office/drawing/2014/main" id="{978BD816-D0CE-FC4C-8D6F-FBE09D9351D5}"/>
              </a:ext>
            </a:extLst>
          </p:cNvPr>
          <p:cNvPicPr>
            <a:picLocks noChangeAspect="1"/>
          </p:cNvPicPr>
          <p:nvPr/>
        </p:nvPicPr>
        <p:blipFill>
          <a:blip r:embed="rId3"/>
          <a:stretch>
            <a:fillRect/>
          </a:stretch>
        </p:blipFill>
        <p:spPr>
          <a:xfrm>
            <a:off x="2743200" y="2750021"/>
            <a:ext cx="3581400" cy="472825"/>
          </a:xfrm>
          <a:prstGeom prst="rect">
            <a:avLst/>
          </a:prstGeom>
        </p:spPr>
      </p:pic>
      <p:sp>
        <p:nvSpPr>
          <p:cNvPr id="19" name="TextBox 18">
            <a:extLst>
              <a:ext uri="{FF2B5EF4-FFF2-40B4-BE49-F238E27FC236}">
                <a16:creationId xmlns:a16="http://schemas.microsoft.com/office/drawing/2014/main" id="{E21BD494-0CD1-7F48-93B8-8B4B81049565}"/>
              </a:ext>
            </a:extLst>
          </p:cNvPr>
          <p:cNvSpPr txBox="1"/>
          <p:nvPr/>
        </p:nvSpPr>
        <p:spPr>
          <a:xfrm>
            <a:off x="457200" y="5092005"/>
            <a:ext cx="5523500" cy="1384995"/>
          </a:xfrm>
          <a:prstGeom prst="rect">
            <a:avLst/>
          </a:prstGeom>
          <a:noFill/>
        </p:spPr>
        <p:txBody>
          <a:bodyPr wrap="none" rtlCol="0">
            <a:spAutoFit/>
          </a:bodyPr>
          <a:lstStyle/>
          <a:p>
            <a:r>
              <a:rPr lang="en-US" sz="2400" dirty="0"/>
              <a:t>What limits how much you can spend?</a:t>
            </a:r>
          </a:p>
          <a:p>
            <a:pPr marL="342900" indent="-342900">
              <a:lnSpc>
                <a:spcPct val="150000"/>
              </a:lnSpc>
              <a:buFont typeface="Arial" panose="020B0604020202020204" pitchFamily="34" charset="0"/>
              <a:buChar char="•"/>
            </a:pPr>
            <a:r>
              <a:rPr lang="en-US" sz="2400" dirty="0"/>
              <a:t>Day-ahead payment:</a:t>
            </a:r>
          </a:p>
          <a:p>
            <a:pPr marL="342900" indent="-342900">
              <a:buFont typeface="Arial" panose="020B0604020202020204" pitchFamily="34" charset="0"/>
              <a:buChar char="•"/>
            </a:pPr>
            <a:r>
              <a:rPr lang="en-US" sz="2400" dirty="0"/>
              <a:t>Risk associated with negative payments </a:t>
            </a:r>
          </a:p>
        </p:txBody>
      </p:sp>
      <p:pic>
        <p:nvPicPr>
          <p:cNvPr id="20" name="Picture 19">
            <a:extLst>
              <a:ext uri="{FF2B5EF4-FFF2-40B4-BE49-F238E27FC236}">
                <a16:creationId xmlns:a16="http://schemas.microsoft.com/office/drawing/2014/main" id="{014F780C-DEA5-BC4D-AB9A-B1315E4764CD}"/>
              </a:ext>
            </a:extLst>
          </p:cNvPr>
          <p:cNvPicPr>
            <a:picLocks noChangeAspect="1"/>
          </p:cNvPicPr>
          <p:nvPr/>
        </p:nvPicPr>
        <p:blipFill>
          <a:blip r:embed="rId4"/>
          <a:stretch>
            <a:fillRect/>
          </a:stretch>
        </p:blipFill>
        <p:spPr>
          <a:xfrm>
            <a:off x="3505200" y="5596001"/>
            <a:ext cx="2971800" cy="446245"/>
          </a:xfrm>
          <a:prstGeom prst="rect">
            <a:avLst/>
          </a:prstGeom>
        </p:spPr>
      </p:pic>
      <p:pic>
        <p:nvPicPr>
          <p:cNvPr id="21" name="Picture 20">
            <a:extLst>
              <a:ext uri="{FF2B5EF4-FFF2-40B4-BE49-F238E27FC236}">
                <a16:creationId xmlns:a16="http://schemas.microsoft.com/office/drawing/2014/main" id="{D3CFDBB7-17DE-BF46-B8C7-FA78C19B6B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1099" y="18739"/>
            <a:ext cx="2971801" cy="2296392"/>
          </a:xfrm>
          <a:prstGeom prst="rect">
            <a:avLst/>
          </a:prstGeom>
        </p:spPr>
      </p:pic>
      <p:pic>
        <p:nvPicPr>
          <p:cNvPr id="22" name="Picture 21">
            <a:extLst>
              <a:ext uri="{FF2B5EF4-FFF2-40B4-BE49-F238E27FC236}">
                <a16:creationId xmlns:a16="http://schemas.microsoft.com/office/drawing/2014/main" id="{6E5BBC94-E88F-5149-B0DC-4BD5C90A57FB}"/>
              </a:ext>
            </a:extLst>
          </p:cNvPr>
          <p:cNvPicPr>
            <a:picLocks noChangeAspect="1"/>
          </p:cNvPicPr>
          <p:nvPr/>
        </p:nvPicPr>
        <p:blipFill>
          <a:blip r:embed="rId6"/>
          <a:stretch>
            <a:fillRect/>
          </a:stretch>
        </p:blipFill>
        <p:spPr>
          <a:xfrm>
            <a:off x="7584051" y="1994399"/>
            <a:ext cx="1519416" cy="1519416"/>
          </a:xfrm>
          <a:prstGeom prst="rect">
            <a:avLst/>
          </a:prstGeom>
        </p:spPr>
      </p:pic>
      <p:pic>
        <p:nvPicPr>
          <p:cNvPr id="2" name="Picture 1">
            <a:extLst>
              <a:ext uri="{FF2B5EF4-FFF2-40B4-BE49-F238E27FC236}">
                <a16:creationId xmlns:a16="http://schemas.microsoft.com/office/drawing/2014/main" id="{DBB03501-9206-6042-B8E2-CC2C503CBFDC}"/>
              </a:ext>
            </a:extLst>
          </p:cNvPr>
          <p:cNvPicPr>
            <a:picLocks noChangeAspect="1"/>
          </p:cNvPicPr>
          <p:nvPr/>
        </p:nvPicPr>
        <p:blipFill>
          <a:blip r:embed="rId7"/>
          <a:stretch>
            <a:fillRect/>
          </a:stretch>
        </p:blipFill>
        <p:spPr>
          <a:xfrm>
            <a:off x="3179491" y="3479626"/>
            <a:ext cx="5754339" cy="494431"/>
          </a:xfrm>
          <a:prstGeom prst="rect">
            <a:avLst/>
          </a:prstGeom>
        </p:spPr>
      </p:pic>
    </p:spTree>
    <p:extLst>
      <p:ext uri="{BB962C8B-B14F-4D97-AF65-F5344CB8AC3E}">
        <p14:creationId xmlns:p14="http://schemas.microsoft.com/office/powerpoint/2010/main" val="1810383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5071-6054-754D-B305-DF18FF4602FE}"/>
              </a:ext>
            </a:extLst>
          </p:cNvPr>
          <p:cNvSpPr>
            <a:spLocks noGrp="1"/>
          </p:cNvSpPr>
          <p:nvPr>
            <p:ph type="title"/>
          </p:nvPr>
        </p:nvSpPr>
        <p:spPr/>
        <p:txBody>
          <a:bodyPr/>
          <a:lstStyle/>
          <a:p>
            <a:pPr algn="l"/>
            <a:r>
              <a:rPr lang="en-US" dirty="0"/>
              <a:t>Trading strategy</a:t>
            </a:r>
          </a:p>
        </p:txBody>
      </p:sp>
      <p:sp>
        <p:nvSpPr>
          <p:cNvPr id="3" name="Content Placeholder 2">
            <a:extLst>
              <a:ext uri="{FF2B5EF4-FFF2-40B4-BE49-F238E27FC236}">
                <a16:creationId xmlns:a16="http://schemas.microsoft.com/office/drawing/2014/main" id="{1F991BFE-DEAE-9642-A405-9FE88BEF6DB2}"/>
              </a:ext>
            </a:extLst>
          </p:cNvPr>
          <p:cNvSpPr>
            <a:spLocks noGrp="1"/>
          </p:cNvSpPr>
          <p:nvPr>
            <p:ph idx="1"/>
          </p:nvPr>
        </p:nvSpPr>
        <p:spPr>
          <a:xfrm>
            <a:off x="457200" y="1600200"/>
            <a:ext cx="8458200" cy="4525963"/>
          </a:xfrm>
        </p:spPr>
        <p:txBody>
          <a:bodyPr/>
          <a:lstStyle/>
          <a:p>
            <a:r>
              <a:rPr lang="en-US" dirty="0"/>
              <a:t>Buy 1MW worth of DEC bid at a time, and decide which (zone, hour) combination to buy.</a:t>
            </a:r>
          </a:p>
          <a:p>
            <a:r>
              <a:rPr lang="en-US" dirty="0"/>
              <a:t>Whenever you buy a DEC bid, think that you are spending                    amount of money.</a:t>
            </a:r>
          </a:p>
          <a:p>
            <a:r>
              <a:rPr lang="en-US" dirty="0"/>
              <a:t>Assume a daily budget, say $250,000.</a:t>
            </a:r>
          </a:p>
          <a:p>
            <a:r>
              <a:rPr lang="en-US" dirty="0"/>
              <a:t>Each time you buy a DEC bid for a zone and hour, you subtract                    from your budget.</a:t>
            </a:r>
          </a:p>
          <a:p>
            <a:r>
              <a:rPr lang="en-US" dirty="0"/>
              <a:t> How do we pick                   ?  </a:t>
            </a:r>
          </a:p>
        </p:txBody>
      </p:sp>
      <p:sp>
        <p:nvSpPr>
          <p:cNvPr id="4" name="TextBox 3"/>
          <p:cNvSpPr txBox="1"/>
          <p:nvPr/>
        </p:nvSpPr>
        <p:spPr>
          <a:xfrm>
            <a:off x="4419600" y="533400"/>
            <a:ext cx="3048000" cy="646331"/>
          </a:xfrm>
          <a:prstGeom prst="rect">
            <a:avLst/>
          </a:prstGeom>
          <a:noFill/>
        </p:spPr>
        <p:txBody>
          <a:bodyPr wrap="square" rtlCol="0">
            <a:spAutoFit/>
          </a:bodyPr>
          <a:lstStyle/>
          <a:p>
            <a:r>
              <a:rPr lang="en-US" i="1" dirty="0">
                <a:solidFill>
                  <a:schemeClr val="accent2"/>
                </a:solidFill>
              </a:rPr>
              <a:t>Train on 2015 data and use it </a:t>
            </a:r>
            <a:r>
              <a:rPr lang="en-US" i="1">
                <a:solidFill>
                  <a:schemeClr val="accent2"/>
                </a:solidFill>
              </a:rPr>
              <a:t>to trade on 2016 data.</a:t>
            </a:r>
          </a:p>
        </p:txBody>
      </p:sp>
      <p:pic>
        <p:nvPicPr>
          <p:cNvPr id="5" name="Picture 4">
            <a:extLst>
              <a:ext uri="{FF2B5EF4-FFF2-40B4-BE49-F238E27FC236}">
                <a16:creationId xmlns:a16="http://schemas.microsoft.com/office/drawing/2014/main" id="{770D13AF-6013-9541-AF97-AA42B194D7A7}"/>
              </a:ext>
            </a:extLst>
          </p:cNvPr>
          <p:cNvPicPr>
            <a:picLocks noChangeAspect="1"/>
          </p:cNvPicPr>
          <p:nvPr/>
        </p:nvPicPr>
        <p:blipFill rotWithShape="1">
          <a:blip r:embed="rId2"/>
          <a:srcRect t="-15492" r="52346"/>
          <a:stretch/>
        </p:blipFill>
        <p:spPr>
          <a:xfrm>
            <a:off x="2514600" y="3165736"/>
            <a:ext cx="1676400" cy="568064"/>
          </a:xfrm>
          <a:prstGeom prst="rect">
            <a:avLst/>
          </a:prstGeom>
        </p:spPr>
      </p:pic>
      <p:pic>
        <p:nvPicPr>
          <p:cNvPr id="6" name="Picture 5">
            <a:extLst>
              <a:ext uri="{FF2B5EF4-FFF2-40B4-BE49-F238E27FC236}">
                <a16:creationId xmlns:a16="http://schemas.microsoft.com/office/drawing/2014/main" id="{770D13AF-6013-9541-AF97-AA42B194D7A7}"/>
              </a:ext>
            </a:extLst>
          </p:cNvPr>
          <p:cNvPicPr>
            <a:picLocks noChangeAspect="1"/>
          </p:cNvPicPr>
          <p:nvPr/>
        </p:nvPicPr>
        <p:blipFill rotWithShape="1">
          <a:blip r:embed="rId2"/>
          <a:srcRect t="-15492" r="52346"/>
          <a:stretch/>
        </p:blipFill>
        <p:spPr>
          <a:xfrm>
            <a:off x="4000500" y="4800600"/>
            <a:ext cx="1676400" cy="568064"/>
          </a:xfrm>
          <a:prstGeom prst="rect">
            <a:avLst/>
          </a:prstGeom>
        </p:spPr>
      </p:pic>
      <p:pic>
        <p:nvPicPr>
          <p:cNvPr id="7" name="Picture 6">
            <a:extLst>
              <a:ext uri="{FF2B5EF4-FFF2-40B4-BE49-F238E27FC236}">
                <a16:creationId xmlns:a16="http://schemas.microsoft.com/office/drawing/2014/main" id="{770D13AF-6013-9541-AF97-AA42B194D7A7}"/>
              </a:ext>
            </a:extLst>
          </p:cNvPr>
          <p:cNvPicPr>
            <a:picLocks noChangeAspect="1"/>
          </p:cNvPicPr>
          <p:nvPr/>
        </p:nvPicPr>
        <p:blipFill rotWithShape="1">
          <a:blip r:embed="rId2"/>
          <a:srcRect t="-15492" r="52346"/>
          <a:stretch/>
        </p:blipFill>
        <p:spPr>
          <a:xfrm>
            <a:off x="3733800" y="5383745"/>
            <a:ext cx="1676400" cy="568064"/>
          </a:xfrm>
          <a:prstGeom prst="rect">
            <a:avLst/>
          </a:prstGeom>
        </p:spPr>
      </p:pic>
    </p:spTree>
    <p:extLst>
      <p:ext uri="{BB962C8B-B14F-4D97-AF65-F5344CB8AC3E}">
        <p14:creationId xmlns:p14="http://schemas.microsoft.com/office/powerpoint/2010/main" val="2075534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Choosing</a:t>
            </a:r>
          </a:p>
        </p:txBody>
      </p:sp>
      <p:sp>
        <p:nvSpPr>
          <p:cNvPr id="3" name="Content Placeholder 2"/>
          <p:cNvSpPr>
            <a:spLocks noGrp="1"/>
          </p:cNvSpPr>
          <p:nvPr>
            <p:ph idx="1"/>
          </p:nvPr>
        </p:nvSpPr>
        <p:spPr>
          <a:xfrm>
            <a:off x="457200" y="1600200"/>
            <a:ext cx="8229600" cy="2389643"/>
          </a:xfrm>
        </p:spPr>
        <p:txBody>
          <a:bodyPr/>
          <a:lstStyle/>
          <a:p>
            <a:r>
              <a:rPr lang="en-US" dirty="0"/>
              <a:t>Recall that you need to get cleared!</a:t>
            </a:r>
          </a:p>
          <a:p>
            <a:endParaRPr lang="en-US" dirty="0"/>
          </a:p>
          <a:p>
            <a:r>
              <a:rPr lang="en-US" dirty="0"/>
              <a:t>We choose the bid price to be a </a:t>
            </a:r>
            <a:r>
              <a:rPr lang="en-US" i="1" dirty="0"/>
              <a:t>quantile</a:t>
            </a:r>
            <a:r>
              <a:rPr lang="en-US" dirty="0"/>
              <a:t> of historical prices, i.e., over 2015.</a:t>
            </a:r>
          </a:p>
        </p:txBody>
      </p:sp>
      <p:pic>
        <p:nvPicPr>
          <p:cNvPr id="4" name="Picture 3">
            <a:extLst>
              <a:ext uri="{FF2B5EF4-FFF2-40B4-BE49-F238E27FC236}">
                <a16:creationId xmlns:a16="http://schemas.microsoft.com/office/drawing/2014/main" id="{770D13AF-6013-9541-AF97-AA42B194D7A7}"/>
              </a:ext>
            </a:extLst>
          </p:cNvPr>
          <p:cNvPicPr>
            <a:picLocks noChangeAspect="1"/>
          </p:cNvPicPr>
          <p:nvPr/>
        </p:nvPicPr>
        <p:blipFill rotWithShape="1">
          <a:blip r:embed="rId2"/>
          <a:srcRect t="-15492" r="52346"/>
          <a:stretch/>
        </p:blipFill>
        <p:spPr>
          <a:xfrm>
            <a:off x="2822070" y="457200"/>
            <a:ext cx="2435730" cy="825370"/>
          </a:xfrm>
          <a:prstGeom prst="rect">
            <a:avLst/>
          </a:prstGeom>
        </p:spPr>
      </p:pic>
      <p:pic>
        <p:nvPicPr>
          <p:cNvPr id="5" name="Picture 4">
            <a:extLst>
              <a:ext uri="{FF2B5EF4-FFF2-40B4-BE49-F238E27FC236}">
                <a16:creationId xmlns:a16="http://schemas.microsoft.com/office/drawing/2014/main" id="{978BD816-D0CE-FC4C-8D6F-FBE09D9351D5}"/>
              </a:ext>
            </a:extLst>
          </p:cNvPr>
          <p:cNvPicPr>
            <a:picLocks noChangeAspect="1"/>
          </p:cNvPicPr>
          <p:nvPr/>
        </p:nvPicPr>
        <p:blipFill>
          <a:blip r:embed="rId3"/>
          <a:stretch>
            <a:fillRect/>
          </a:stretch>
        </p:blipFill>
        <p:spPr>
          <a:xfrm>
            <a:off x="2590800" y="2286000"/>
            <a:ext cx="3581400" cy="472825"/>
          </a:xfrm>
          <a:prstGeom prst="rect">
            <a:avLst/>
          </a:prstGeom>
        </p:spPr>
      </p:pic>
      <p:grpSp>
        <p:nvGrpSpPr>
          <p:cNvPr id="33" name="Group 32"/>
          <p:cNvGrpSpPr/>
          <p:nvPr/>
        </p:nvGrpSpPr>
        <p:grpSpPr>
          <a:xfrm>
            <a:off x="457200" y="4000500"/>
            <a:ext cx="8377470" cy="2857500"/>
            <a:chOff x="457200" y="4000500"/>
            <a:chExt cx="8377470" cy="2857500"/>
          </a:xfrm>
        </p:grpSpPr>
        <p:pic>
          <p:nvPicPr>
            <p:cNvPr id="1028" name="Picture 4" descr="mage result for quantile beta distribu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800" y="4000500"/>
              <a:ext cx="4286250" cy="2857500"/>
            </a:xfrm>
            <a:prstGeom prst="rect">
              <a:avLst/>
            </a:prstGeom>
            <a:noFill/>
            <a:extLst>
              <a:ext uri="{909E8E84-426E-40DD-AFC4-6F175D3DCCD1}">
                <a14:hiddenFill xmlns:a14="http://schemas.microsoft.com/office/drawing/2010/main">
                  <a:solidFill>
                    <a:srgbClr val="FFFFFF"/>
                  </a:solidFill>
                </a14:hiddenFill>
              </a:ext>
            </a:extLst>
          </p:spPr>
        </p:pic>
        <p:sp>
          <p:nvSpPr>
            <p:cNvPr id="7" name="Freeform 6">
              <a:extLst>
                <a:ext uri="{FF2B5EF4-FFF2-40B4-BE49-F238E27FC236}">
                  <a16:creationId xmlns:a16="http://schemas.microsoft.com/office/drawing/2014/main" id="{66C30CF3-31AB-3442-B1DA-507994D8ADC0}"/>
                </a:ext>
              </a:extLst>
            </p:cNvPr>
            <p:cNvSpPr/>
            <p:nvPr/>
          </p:nvSpPr>
          <p:spPr>
            <a:xfrm rot="8689437" flipV="1">
              <a:off x="4713109" y="4771433"/>
              <a:ext cx="1520007" cy="270346"/>
            </a:xfrm>
            <a:custGeom>
              <a:avLst/>
              <a:gdLst>
                <a:gd name="connsiteX0" fmla="*/ 76382 w 950311"/>
                <a:gd name="connsiteY0" fmla="*/ 0 h 1637506"/>
                <a:gd name="connsiteX1" fmla="*/ 76382 w 950311"/>
                <a:gd name="connsiteY1" fmla="*/ 1622986 h 1637506"/>
                <a:gd name="connsiteX2" fmla="*/ 870170 w 950311"/>
                <a:gd name="connsiteY2" fmla="*/ 793852 h 1637506"/>
                <a:gd name="connsiteX3" fmla="*/ 923090 w 950311"/>
                <a:gd name="connsiteY3" fmla="*/ 723287 h 1637506"/>
              </a:gdLst>
              <a:ahLst/>
              <a:cxnLst>
                <a:cxn ang="0">
                  <a:pos x="connsiteX0" y="connsiteY0"/>
                </a:cxn>
                <a:cxn ang="0">
                  <a:pos x="connsiteX1" y="connsiteY1"/>
                </a:cxn>
                <a:cxn ang="0">
                  <a:pos x="connsiteX2" y="connsiteY2"/>
                </a:cxn>
                <a:cxn ang="0">
                  <a:pos x="connsiteX3" y="connsiteY3"/>
                </a:cxn>
              </a:cxnLst>
              <a:rect l="l" t="t" r="r" b="b"/>
              <a:pathLst>
                <a:path w="950311" h="1637506">
                  <a:moveTo>
                    <a:pt x="76382" y="0"/>
                  </a:moveTo>
                  <a:cubicBezTo>
                    <a:pt x="10233" y="745338"/>
                    <a:pt x="-55916" y="1490677"/>
                    <a:pt x="76382" y="1622986"/>
                  </a:cubicBezTo>
                  <a:cubicBezTo>
                    <a:pt x="208680" y="1755295"/>
                    <a:pt x="729052" y="943802"/>
                    <a:pt x="870170" y="793852"/>
                  </a:cubicBezTo>
                  <a:cubicBezTo>
                    <a:pt x="1011288" y="643902"/>
                    <a:pt x="923090" y="723287"/>
                    <a:pt x="923090" y="723287"/>
                  </a:cubicBezTo>
                </a:path>
              </a:pathLst>
            </a:custGeom>
            <a:ln w="57150" cmpd="sng">
              <a:solidFill>
                <a:schemeClr val="accent1"/>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p:cNvSpPr txBox="1"/>
            <p:nvPr/>
          </p:nvSpPr>
          <p:spPr>
            <a:xfrm>
              <a:off x="457200" y="4401463"/>
              <a:ext cx="2057400" cy="1938992"/>
            </a:xfrm>
            <a:prstGeom prst="rect">
              <a:avLst/>
            </a:prstGeom>
            <a:noFill/>
          </p:spPr>
          <p:txBody>
            <a:bodyPr wrap="square" rtlCol="0">
              <a:spAutoFit/>
            </a:bodyPr>
            <a:lstStyle/>
            <a:p>
              <a:r>
                <a:rPr lang="en-US" sz="2400" dirty="0"/>
                <a:t>Probability distribution of historical DA prices (smoothed)</a:t>
              </a:r>
            </a:p>
          </p:txBody>
        </p:sp>
        <p:cxnSp>
          <p:nvCxnSpPr>
            <p:cNvPr id="9" name="Straight Connector 8"/>
            <p:cNvCxnSpPr/>
            <p:nvPr/>
          </p:nvCxnSpPr>
          <p:spPr>
            <a:xfrm>
              <a:off x="4876800" y="4000500"/>
              <a:ext cx="0" cy="2743021"/>
            </a:xfrm>
            <a:prstGeom prst="line">
              <a:avLst/>
            </a:prstGeom>
            <a:ln w="28575">
              <a:solidFill>
                <a:schemeClr val="accent6">
                  <a:lumMod val="7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4876802" y="5829300"/>
              <a:ext cx="152398" cy="15240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876798" y="5962170"/>
              <a:ext cx="266704" cy="247348"/>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876799" y="6076649"/>
              <a:ext cx="381001" cy="362251"/>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5029200" y="6190558"/>
              <a:ext cx="342900" cy="340691"/>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5268686" y="6286500"/>
              <a:ext cx="255813" cy="244749"/>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5524500" y="6363323"/>
              <a:ext cx="152398" cy="15240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a:off x="5705478" y="6408874"/>
              <a:ext cx="123823" cy="129135"/>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a:off x="5915027" y="6438900"/>
              <a:ext cx="95249" cy="90447"/>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5133122" y="4016009"/>
              <a:ext cx="1456296" cy="461665"/>
            </a:xfrm>
            <a:prstGeom prst="rect">
              <a:avLst/>
            </a:prstGeom>
            <a:noFill/>
          </p:spPr>
          <p:txBody>
            <a:bodyPr wrap="none" rtlCol="0">
              <a:spAutoFit/>
            </a:bodyPr>
            <a:lstStyle/>
            <a:p>
              <a:r>
                <a:rPr lang="el-GR" sz="2400" dirty="0"/>
                <a:t>α</a:t>
              </a:r>
              <a:r>
                <a:rPr lang="en-US" sz="2400" dirty="0"/>
                <a:t> quantile</a:t>
              </a:r>
            </a:p>
          </p:txBody>
        </p:sp>
        <p:sp>
          <p:nvSpPr>
            <p:cNvPr id="35" name="Freeform 34">
              <a:extLst>
                <a:ext uri="{FF2B5EF4-FFF2-40B4-BE49-F238E27FC236}">
                  <a16:creationId xmlns:a16="http://schemas.microsoft.com/office/drawing/2014/main" id="{66C30CF3-31AB-3442-B1DA-507994D8ADC0}"/>
                </a:ext>
              </a:extLst>
            </p:cNvPr>
            <p:cNvSpPr/>
            <p:nvPr/>
          </p:nvSpPr>
          <p:spPr>
            <a:xfrm rot="10039502" flipV="1">
              <a:off x="5112551" y="6004413"/>
              <a:ext cx="1520007" cy="270346"/>
            </a:xfrm>
            <a:custGeom>
              <a:avLst/>
              <a:gdLst>
                <a:gd name="connsiteX0" fmla="*/ 76382 w 950311"/>
                <a:gd name="connsiteY0" fmla="*/ 0 h 1637506"/>
                <a:gd name="connsiteX1" fmla="*/ 76382 w 950311"/>
                <a:gd name="connsiteY1" fmla="*/ 1622986 h 1637506"/>
                <a:gd name="connsiteX2" fmla="*/ 870170 w 950311"/>
                <a:gd name="connsiteY2" fmla="*/ 793852 h 1637506"/>
                <a:gd name="connsiteX3" fmla="*/ 923090 w 950311"/>
                <a:gd name="connsiteY3" fmla="*/ 723287 h 1637506"/>
              </a:gdLst>
              <a:ahLst/>
              <a:cxnLst>
                <a:cxn ang="0">
                  <a:pos x="connsiteX0" y="connsiteY0"/>
                </a:cxn>
                <a:cxn ang="0">
                  <a:pos x="connsiteX1" y="connsiteY1"/>
                </a:cxn>
                <a:cxn ang="0">
                  <a:pos x="connsiteX2" y="connsiteY2"/>
                </a:cxn>
                <a:cxn ang="0">
                  <a:pos x="connsiteX3" y="connsiteY3"/>
                </a:cxn>
              </a:cxnLst>
              <a:rect l="l" t="t" r="r" b="b"/>
              <a:pathLst>
                <a:path w="950311" h="1637506">
                  <a:moveTo>
                    <a:pt x="76382" y="0"/>
                  </a:moveTo>
                  <a:cubicBezTo>
                    <a:pt x="10233" y="745338"/>
                    <a:pt x="-55916" y="1490677"/>
                    <a:pt x="76382" y="1622986"/>
                  </a:cubicBezTo>
                  <a:cubicBezTo>
                    <a:pt x="208680" y="1755295"/>
                    <a:pt x="729052" y="943802"/>
                    <a:pt x="870170" y="793852"/>
                  </a:cubicBezTo>
                  <a:cubicBezTo>
                    <a:pt x="1011288" y="643902"/>
                    <a:pt x="923090" y="723287"/>
                    <a:pt x="923090" y="723287"/>
                  </a:cubicBezTo>
                </a:path>
              </a:pathLst>
            </a:custGeom>
            <a:ln w="57150" cmpd="sng">
              <a:solidFill>
                <a:schemeClr val="accent1"/>
              </a:solidFill>
              <a:headEnd type="none"/>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TextBox 35"/>
            <p:cNvSpPr txBox="1"/>
            <p:nvPr/>
          </p:nvSpPr>
          <p:spPr>
            <a:xfrm>
              <a:off x="5279530" y="5381142"/>
              <a:ext cx="3555140" cy="461665"/>
            </a:xfrm>
            <a:prstGeom prst="rect">
              <a:avLst/>
            </a:prstGeom>
            <a:noFill/>
          </p:spPr>
          <p:txBody>
            <a:bodyPr wrap="none" rtlCol="0">
              <a:spAutoFit/>
            </a:bodyPr>
            <a:lstStyle/>
            <a:p>
              <a:r>
                <a:rPr lang="en-US" sz="2400" dirty="0"/>
                <a:t>Probability of this tail = 1-</a:t>
              </a:r>
              <a:r>
                <a:rPr lang="el-GR" sz="2400" dirty="0"/>
                <a:t>α</a:t>
              </a:r>
              <a:endParaRPr lang="en-US" sz="2400" dirty="0"/>
            </a:p>
          </p:txBody>
        </p:sp>
      </p:grpSp>
      <p:sp>
        <p:nvSpPr>
          <p:cNvPr id="34" name="TextBox 33"/>
          <p:cNvSpPr txBox="1"/>
          <p:nvPr/>
        </p:nvSpPr>
        <p:spPr>
          <a:xfrm>
            <a:off x="7239000" y="3733800"/>
            <a:ext cx="1219201" cy="923330"/>
          </a:xfrm>
          <a:prstGeom prst="rect">
            <a:avLst/>
          </a:prstGeom>
          <a:noFill/>
        </p:spPr>
        <p:txBody>
          <a:bodyPr wrap="square" rtlCol="0">
            <a:spAutoFit/>
          </a:bodyPr>
          <a:lstStyle/>
          <a:p>
            <a:r>
              <a:rPr lang="en-US" i="1" dirty="0">
                <a:solidFill>
                  <a:schemeClr val="accent2"/>
                </a:solidFill>
              </a:rPr>
              <a:t>Effect of choosing a larger </a:t>
            </a:r>
            <a:r>
              <a:rPr lang="el-GR" i="1" dirty="0">
                <a:solidFill>
                  <a:schemeClr val="accent2"/>
                </a:solidFill>
              </a:rPr>
              <a:t>α</a:t>
            </a:r>
            <a:r>
              <a:rPr lang="en-US" i="1" dirty="0">
                <a:solidFill>
                  <a:schemeClr val="accent2"/>
                </a:solidFill>
              </a:rPr>
              <a:t>? </a:t>
            </a:r>
          </a:p>
        </p:txBody>
      </p:sp>
    </p:spTree>
    <p:extLst>
      <p:ext uri="{BB962C8B-B14F-4D97-AF65-F5344CB8AC3E}">
        <p14:creationId xmlns:p14="http://schemas.microsoft.com/office/powerpoint/2010/main" val="376504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84384</TotalTime>
  <Words>800</Words>
  <Application>Microsoft Macintosh PowerPoint</Application>
  <PresentationFormat>On-screen Show (4:3)</PresentationFormat>
  <Paragraphs>96</Paragraphs>
  <Slides>14</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Class 3.3: Virtual bidding strategy in wholesale electricity markets</vt:lpstr>
      <vt:lpstr>PowerPoint Presentation</vt:lpstr>
      <vt:lpstr>Lab 3: Given historical price spreads, design an algorithm to bid into NYISO’s virtual bidding market.</vt:lpstr>
      <vt:lpstr>Types of virtual trades</vt:lpstr>
      <vt:lpstr>DEC bid format at each hour</vt:lpstr>
      <vt:lpstr>Outcome of bid at a given hour</vt:lpstr>
      <vt:lpstr>Trading pipeline</vt:lpstr>
      <vt:lpstr>Trading strategy</vt:lpstr>
      <vt:lpstr>Choosing</vt:lpstr>
      <vt:lpstr>How do we pick the zones and hours?</vt:lpstr>
      <vt:lpstr>What kind of classifiers?</vt:lpstr>
      <vt:lpstr>Using the outputs of the classifier</vt:lpstr>
      <vt:lpstr>Any other trading strategies?</vt:lpstr>
      <vt:lpstr>A peek into the next lab</vt:lpstr>
    </vt:vector>
  </TitlesOfParts>
  <Company>California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optimization to power systems and electricity markets</dc:title>
  <dc:creator>Subhonmesh Bose</dc:creator>
  <cp:lastModifiedBy>Bose, Subhonmesh</cp:lastModifiedBy>
  <cp:revision>2932</cp:revision>
  <cp:lastPrinted>2015-03-02T03:44:49Z</cp:lastPrinted>
  <dcterms:created xsi:type="dcterms:W3CDTF">2013-05-14T17:47:07Z</dcterms:created>
  <dcterms:modified xsi:type="dcterms:W3CDTF">2018-11-29T17:44:15Z</dcterms:modified>
</cp:coreProperties>
</file>

<file path=docProps/thumbnail.jpeg>
</file>